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4" r:id="rId1"/>
  </p:sldMasterIdLst>
  <p:notesMasterIdLst>
    <p:notesMasterId r:id="rId21"/>
  </p:notesMasterIdLst>
  <p:handoutMasterIdLst>
    <p:handoutMasterId r:id="rId22"/>
  </p:handoutMasterIdLst>
  <p:sldIdLst>
    <p:sldId id="324" r:id="rId2"/>
    <p:sldId id="326" r:id="rId3"/>
    <p:sldId id="345" r:id="rId4"/>
    <p:sldId id="328" r:id="rId5"/>
    <p:sldId id="349" r:id="rId6"/>
    <p:sldId id="348" r:id="rId7"/>
    <p:sldId id="329" r:id="rId8"/>
    <p:sldId id="346" r:id="rId9"/>
    <p:sldId id="347" r:id="rId10"/>
    <p:sldId id="333" r:id="rId11"/>
    <p:sldId id="336" r:id="rId12"/>
    <p:sldId id="335" r:id="rId13"/>
    <p:sldId id="337" r:id="rId14"/>
    <p:sldId id="338" r:id="rId15"/>
    <p:sldId id="339" r:id="rId16"/>
    <p:sldId id="342" r:id="rId17"/>
    <p:sldId id="343" r:id="rId18"/>
    <p:sldId id="350" r:id="rId19"/>
    <p:sldId id="341" r:id="rId2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7F7F"/>
    <a:srgbClr val="DEDAD5"/>
    <a:srgbClr val="898989"/>
    <a:srgbClr val="124734"/>
    <a:srgbClr val="FBE217"/>
    <a:srgbClr val="034524"/>
    <a:srgbClr val="0E472D"/>
    <a:srgbClr val="949599"/>
    <a:srgbClr val="4472C4"/>
    <a:srgbClr val="CFD5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74C914-FE18-49CF-BE11-F8BCA89208E0}" v="587" dt="2021-09-14T15:02:59.223"/>
    <p1510:client id="{19663201-71CA-4EB9-B680-1773244D508B}" v="425" dt="2021-07-20T21:53:19.782"/>
    <p1510:client id="{1E03CC29-AE95-DE77-7B7C-A3FD83882643}" v="22" dt="2021-10-12T23:49:19.212"/>
    <p1510:client id="{2C714AEB-90F5-4E28-96B6-31999CDE55D0}" v="348" dt="2021-08-31T21:19:07.400"/>
    <p1510:client id="{32A61F1D-B0C4-6C22-2A24-FA3228165EC1}" v="67" dt="2021-08-03T18:57:49.747"/>
    <p1510:client id="{570AD330-CCB1-E105-8F99-2FBE63A478E8}" v="1668" dt="2021-07-20T21:08:33.004"/>
    <p1510:client id="{78D3F83F-83C3-A88A-1C63-F513C651E558}" v="209" dt="2021-07-20T17:46:03.017"/>
    <p1510:client id="{BC93AF35-1F40-EA4B-BE0C-892BF84FB205}" v="440" dt="2021-09-15T22:29:03.401"/>
    <p1510:client id="{CC92E763-208D-DD70-E173-E0A9E2837F4A}" v="110" dt="2021-09-15T23:04:13.405"/>
    <p1510:client id="{D7010326-34C1-898F-AA32-D76F2B1580DC}" v="167" dt="2021-08-19T19:32:20.336"/>
    <p1510:client id="{D9D8B923-B60E-86C8-4B91-40E6421C267D}" v="1" dt="2021-10-21T03:07:16.301"/>
    <p1510:client id="{E137EAA2-05DB-1BAE-55B9-F6C5D676BA3D}" v="78" dt="2021-10-19T22:00:06.674"/>
    <p1510:client id="{F8600991-D1BB-43D9-9DE2-DE979290F8F7}" v="24" dt="2021-08-30T17:10:20.99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microsoft.com/office/2015/10/relationships/revisionInfo" Target="revisionInfo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5.svg"/><Relationship Id="rId2" Type="http://schemas.openxmlformats.org/officeDocument/2006/relationships/image" Target="../media/image45.svg"/><Relationship Id="rId1" Type="http://schemas.openxmlformats.org/officeDocument/2006/relationships/image" Target="../media/image44.png"/><Relationship Id="rId6" Type="http://schemas.openxmlformats.org/officeDocument/2006/relationships/image" Target="../media/image49.sv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svg"/><Relationship Id="rId4" Type="http://schemas.openxmlformats.org/officeDocument/2006/relationships/image" Target="../media/image47.svg"/><Relationship Id="rId9" Type="http://schemas.openxmlformats.org/officeDocument/2006/relationships/image" Target="../media/image52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5.svg"/><Relationship Id="rId2" Type="http://schemas.openxmlformats.org/officeDocument/2006/relationships/image" Target="../media/image45.svg"/><Relationship Id="rId1" Type="http://schemas.openxmlformats.org/officeDocument/2006/relationships/image" Target="../media/image44.png"/><Relationship Id="rId6" Type="http://schemas.openxmlformats.org/officeDocument/2006/relationships/image" Target="../media/image49.sv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svg"/><Relationship Id="rId4" Type="http://schemas.openxmlformats.org/officeDocument/2006/relationships/image" Target="../media/image47.svg"/><Relationship Id="rId9" Type="http://schemas.openxmlformats.org/officeDocument/2006/relationships/image" Target="../media/image5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CA9FE13-401B-41B6-AEB2-6AE1751F68F3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FCA76E2-0D93-474B-A693-B0A2725BDA72}">
      <dgm:prSet/>
      <dgm:spPr/>
      <dgm:t>
        <a:bodyPr/>
        <a:lstStyle/>
        <a:p>
          <a:r>
            <a:rPr lang="en-US"/>
            <a:t>Group project investigating a real materials characterization problem</a:t>
          </a:r>
        </a:p>
      </dgm:t>
    </dgm:pt>
    <dgm:pt modelId="{2F6263FC-BC8B-46E9-9C18-77C29B48A511}" type="parTrans" cxnId="{2E1AF330-AA64-47E1-8C0E-41E276CFD5CD}">
      <dgm:prSet/>
      <dgm:spPr/>
      <dgm:t>
        <a:bodyPr/>
        <a:lstStyle/>
        <a:p>
          <a:endParaRPr lang="en-US"/>
        </a:p>
      </dgm:t>
    </dgm:pt>
    <dgm:pt modelId="{CA700466-64CC-4622-9EE8-907CEEB54103}" type="sibTrans" cxnId="{2E1AF330-AA64-47E1-8C0E-41E276CFD5CD}">
      <dgm:prSet/>
      <dgm:spPr/>
      <dgm:t>
        <a:bodyPr/>
        <a:lstStyle/>
        <a:p>
          <a:endParaRPr lang="en-US"/>
        </a:p>
      </dgm:t>
    </dgm:pt>
    <dgm:pt modelId="{C397E932-1885-4DB3-B97C-8A8F1CF79BC0}">
      <dgm:prSet/>
      <dgm:spPr/>
      <dgm:t>
        <a:bodyPr/>
        <a:lstStyle/>
        <a:p>
          <a:r>
            <a:rPr lang="en-US"/>
            <a:t>Analyze materials using multiple techniques learned</a:t>
          </a:r>
        </a:p>
      </dgm:t>
    </dgm:pt>
    <dgm:pt modelId="{4FD1634E-B6EF-404C-BB99-39A2DE3C7309}" type="parTrans" cxnId="{BC3A1FCB-2A7A-4FD7-A610-9C73F4C498F4}">
      <dgm:prSet/>
      <dgm:spPr/>
      <dgm:t>
        <a:bodyPr/>
        <a:lstStyle/>
        <a:p>
          <a:endParaRPr lang="en-US"/>
        </a:p>
      </dgm:t>
    </dgm:pt>
    <dgm:pt modelId="{116A2D0D-A3F9-4522-BF15-3C917159A2A1}" type="sibTrans" cxnId="{BC3A1FCB-2A7A-4FD7-A610-9C73F4C498F4}">
      <dgm:prSet/>
      <dgm:spPr/>
      <dgm:t>
        <a:bodyPr/>
        <a:lstStyle/>
        <a:p>
          <a:endParaRPr lang="en-US"/>
        </a:p>
      </dgm:t>
    </dgm:pt>
    <dgm:pt modelId="{5810BE67-E8F0-4DDB-9A08-4E21E191E299}">
      <dgm:prSet/>
      <dgm:spPr/>
      <dgm:t>
        <a:bodyPr/>
        <a:lstStyle/>
        <a:p>
          <a:r>
            <a:rPr lang="en-US"/>
            <a:t>Present your findings at the end of Winter Term</a:t>
          </a:r>
        </a:p>
      </dgm:t>
    </dgm:pt>
    <dgm:pt modelId="{2CC20C13-0B24-49A3-AFAA-5E9301C4C3FE}" type="parTrans" cxnId="{3500F5D4-5143-4663-A3CA-5414E4B52901}">
      <dgm:prSet/>
      <dgm:spPr/>
      <dgm:t>
        <a:bodyPr/>
        <a:lstStyle/>
        <a:p>
          <a:endParaRPr lang="en-US"/>
        </a:p>
      </dgm:t>
    </dgm:pt>
    <dgm:pt modelId="{5F387C5E-F5E9-4C64-AE32-B23156BAA9C8}" type="sibTrans" cxnId="{3500F5D4-5143-4663-A3CA-5414E4B52901}">
      <dgm:prSet/>
      <dgm:spPr/>
      <dgm:t>
        <a:bodyPr/>
        <a:lstStyle/>
        <a:p>
          <a:endParaRPr lang="en-US"/>
        </a:p>
      </dgm:t>
    </dgm:pt>
    <dgm:pt modelId="{94060A63-B114-4DCA-88E4-35D9F55C7FFC}" type="pres">
      <dgm:prSet presAssocID="{FCA9FE13-401B-41B6-AEB2-6AE1751F68F3}" presName="root" presStyleCnt="0">
        <dgm:presLayoutVars>
          <dgm:dir/>
          <dgm:resizeHandles val="exact"/>
        </dgm:presLayoutVars>
      </dgm:prSet>
      <dgm:spPr/>
    </dgm:pt>
    <dgm:pt modelId="{1430E4FC-9406-47F8-9A7F-EDC44C684FA9}" type="pres">
      <dgm:prSet presAssocID="{CFCA76E2-0D93-474B-A693-B0A2725BDA72}" presName="compNode" presStyleCnt="0"/>
      <dgm:spPr/>
    </dgm:pt>
    <dgm:pt modelId="{A7A261B0-2602-410F-B942-9E1C223150F8}" type="pres">
      <dgm:prSet presAssocID="{CFCA76E2-0D93-474B-A693-B0A2725BDA72}" presName="bgRect" presStyleLbl="bgShp" presStyleIdx="0" presStyleCnt="3"/>
      <dgm:spPr/>
    </dgm:pt>
    <dgm:pt modelId="{0A05B454-AD5F-4997-AC06-CC9CB3A7B742}" type="pres">
      <dgm:prSet presAssocID="{CFCA76E2-0D93-474B-A693-B0A2725BDA72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D805B234-CDEB-4B58-B274-E77D8CB2BF82}" type="pres">
      <dgm:prSet presAssocID="{CFCA76E2-0D93-474B-A693-B0A2725BDA72}" presName="spaceRect" presStyleCnt="0"/>
      <dgm:spPr/>
    </dgm:pt>
    <dgm:pt modelId="{7F608035-BC58-4DF7-A4E8-16D6DD657ECB}" type="pres">
      <dgm:prSet presAssocID="{CFCA76E2-0D93-474B-A693-B0A2725BDA72}" presName="parTx" presStyleLbl="revTx" presStyleIdx="0" presStyleCnt="3">
        <dgm:presLayoutVars>
          <dgm:chMax val="0"/>
          <dgm:chPref val="0"/>
        </dgm:presLayoutVars>
      </dgm:prSet>
      <dgm:spPr/>
    </dgm:pt>
    <dgm:pt modelId="{520EADD8-DA43-44A7-BCAD-15568B5A6CD0}" type="pres">
      <dgm:prSet presAssocID="{CA700466-64CC-4622-9EE8-907CEEB54103}" presName="sibTrans" presStyleCnt="0"/>
      <dgm:spPr/>
    </dgm:pt>
    <dgm:pt modelId="{75236B4E-F25B-4C60-BB02-6C72CDD5ABCD}" type="pres">
      <dgm:prSet presAssocID="{C397E932-1885-4DB3-B97C-8A8F1CF79BC0}" presName="compNode" presStyleCnt="0"/>
      <dgm:spPr/>
    </dgm:pt>
    <dgm:pt modelId="{406CF892-14BD-47EC-A986-023984F6370A}" type="pres">
      <dgm:prSet presAssocID="{C397E932-1885-4DB3-B97C-8A8F1CF79BC0}" presName="bgRect" presStyleLbl="bgShp" presStyleIdx="1" presStyleCnt="3"/>
      <dgm:spPr/>
    </dgm:pt>
    <dgm:pt modelId="{6A6BE8F0-ACDF-4F73-A43D-E5BBBB24C63C}" type="pres">
      <dgm:prSet presAssocID="{C397E932-1885-4DB3-B97C-8A8F1CF79BC0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A3417FEF-1746-4287-929D-45BBA9D57CCE}" type="pres">
      <dgm:prSet presAssocID="{C397E932-1885-4DB3-B97C-8A8F1CF79BC0}" presName="spaceRect" presStyleCnt="0"/>
      <dgm:spPr/>
    </dgm:pt>
    <dgm:pt modelId="{BEE57AD8-8B67-4957-9C8B-D2E69C3386AB}" type="pres">
      <dgm:prSet presAssocID="{C397E932-1885-4DB3-B97C-8A8F1CF79BC0}" presName="parTx" presStyleLbl="revTx" presStyleIdx="1" presStyleCnt="3">
        <dgm:presLayoutVars>
          <dgm:chMax val="0"/>
          <dgm:chPref val="0"/>
        </dgm:presLayoutVars>
      </dgm:prSet>
      <dgm:spPr/>
    </dgm:pt>
    <dgm:pt modelId="{9F3FF0DE-0146-4281-9321-189E48E76C2F}" type="pres">
      <dgm:prSet presAssocID="{116A2D0D-A3F9-4522-BF15-3C917159A2A1}" presName="sibTrans" presStyleCnt="0"/>
      <dgm:spPr/>
    </dgm:pt>
    <dgm:pt modelId="{DD46079A-34A3-45B6-8394-2250E6BBCF5B}" type="pres">
      <dgm:prSet presAssocID="{5810BE67-E8F0-4DDB-9A08-4E21E191E299}" presName="compNode" presStyleCnt="0"/>
      <dgm:spPr/>
    </dgm:pt>
    <dgm:pt modelId="{14466A1F-CF36-4618-ACAA-A8B0E105E7F0}" type="pres">
      <dgm:prSet presAssocID="{5810BE67-E8F0-4DDB-9A08-4E21E191E299}" presName="bgRect" presStyleLbl="bgShp" presStyleIdx="2" presStyleCnt="3"/>
      <dgm:spPr/>
    </dgm:pt>
    <dgm:pt modelId="{D8AEB429-7C35-434A-89A2-44476407400D}" type="pres">
      <dgm:prSet presAssocID="{5810BE67-E8F0-4DDB-9A08-4E21E191E299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nowflake"/>
        </a:ext>
      </dgm:extLst>
    </dgm:pt>
    <dgm:pt modelId="{FE39D9CA-F61F-47AD-9248-4D0B60414BBB}" type="pres">
      <dgm:prSet presAssocID="{5810BE67-E8F0-4DDB-9A08-4E21E191E299}" presName="spaceRect" presStyleCnt="0"/>
      <dgm:spPr/>
    </dgm:pt>
    <dgm:pt modelId="{36BEB8B8-534E-4328-AFFF-47DC0270BB85}" type="pres">
      <dgm:prSet presAssocID="{5810BE67-E8F0-4DDB-9A08-4E21E191E299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2E1AF330-AA64-47E1-8C0E-41E276CFD5CD}" srcId="{FCA9FE13-401B-41B6-AEB2-6AE1751F68F3}" destId="{CFCA76E2-0D93-474B-A693-B0A2725BDA72}" srcOrd="0" destOrd="0" parTransId="{2F6263FC-BC8B-46E9-9C18-77C29B48A511}" sibTransId="{CA700466-64CC-4622-9EE8-907CEEB54103}"/>
    <dgm:cxn modelId="{07AF6B72-CAA5-4D89-B3E4-F448BA26C5E7}" type="presOf" srcId="{FCA9FE13-401B-41B6-AEB2-6AE1751F68F3}" destId="{94060A63-B114-4DCA-88E4-35D9F55C7FFC}" srcOrd="0" destOrd="0" presId="urn:microsoft.com/office/officeart/2018/2/layout/IconVerticalSolidList"/>
    <dgm:cxn modelId="{B0CD6D7B-021B-41BF-A99F-0438BF33B3DF}" type="presOf" srcId="{CFCA76E2-0D93-474B-A693-B0A2725BDA72}" destId="{7F608035-BC58-4DF7-A4E8-16D6DD657ECB}" srcOrd="0" destOrd="0" presId="urn:microsoft.com/office/officeart/2018/2/layout/IconVerticalSolidList"/>
    <dgm:cxn modelId="{213D5291-136B-492D-B964-D14AC5A26575}" type="presOf" srcId="{C397E932-1885-4DB3-B97C-8A8F1CF79BC0}" destId="{BEE57AD8-8B67-4957-9C8B-D2E69C3386AB}" srcOrd="0" destOrd="0" presId="urn:microsoft.com/office/officeart/2018/2/layout/IconVerticalSolidList"/>
    <dgm:cxn modelId="{BC3A1FCB-2A7A-4FD7-A610-9C73F4C498F4}" srcId="{FCA9FE13-401B-41B6-AEB2-6AE1751F68F3}" destId="{C397E932-1885-4DB3-B97C-8A8F1CF79BC0}" srcOrd="1" destOrd="0" parTransId="{4FD1634E-B6EF-404C-BB99-39A2DE3C7309}" sibTransId="{116A2D0D-A3F9-4522-BF15-3C917159A2A1}"/>
    <dgm:cxn modelId="{3500F5D4-5143-4663-A3CA-5414E4B52901}" srcId="{FCA9FE13-401B-41B6-AEB2-6AE1751F68F3}" destId="{5810BE67-E8F0-4DDB-9A08-4E21E191E299}" srcOrd="2" destOrd="0" parTransId="{2CC20C13-0B24-49A3-AFAA-5E9301C4C3FE}" sibTransId="{5F387C5E-F5E9-4C64-AE32-B23156BAA9C8}"/>
    <dgm:cxn modelId="{461ACAE0-C37B-427B-8313-F0CCFFA75B51}" type="presOf" srcId="{5810BE67-E8F0-4DDB-9A08-4E21E191E299}" destId="{36BEB8B8-534E-4328-AFFF-47DC0270BB85}" srcOrd="0" destOrd="0" presId="urn:microsoft.com/office/officeart/2018/2/layout/IconVerticalSolidList"/>
    <dgm:cxn modelId="{DCA35E1E-9041-402C-AF45-7AAA36AF0FAB}" type="presParOf" srcId="{94060A63-B114-4DCA-88E4-35D9F55C7FFC}" destId="{1430E4FC-9406-47F8-9A7F-EDC44C684FA9}" srcOrd="0" destOrd="0" presId="urn:microsoft.com/office/officeart/2018/2/layout/IconVerticalSolidList"/>
    <dgm:cxn modelId="{705AE12B-151C-4F27-90C4-00AEF049F980}" type="presParOf" srcId="{1430E4FC-9406-47F8-9A7F-EDC44C684FA9}" destId="{A7A261B0-2602-410F-B942-9E1C223150F8}" srcOrd="0" destOrd="0" presId="urn:microsoft.com/office/officeart/2018/2/layout/IconVerticalSolidList"/>
    <dgm:cxn modelId="{3CC2C0ED-8A3D-432D-B660-CEC74AC8D07A}" type="presParOf" srcId="{1430E4FC-9406-47F8-9A7F-EDC44C684FA9}" destId="{0A05B454-AD5F-4997-AC06-CC9CB3A7B742}" srcOrd="1" destOrd="0" presId="urn:microsoft.com/office/officeart/2018/2/layout/IconVerticalSolidList"/>
    <dgm:cxn modelId="{91B23E5E-DD74-4824-A047-ABB3B0D7AE40}" type="presParOf" srcId="{1430E4FC-9406-47F8-9A7F-EDC44C684FA9}" destId="{D805B234-CDEB-4B58-B274-E77D8CB2BF82}" srcOrd="2" destOrd="0" presId="urn:microsoft.com/office/officeart/2018/2/layout/IconVerticalSolidList"/>
    <dgm:cxn modelId="{40679F64-8A12-4CB5-B496-2D185A0A729F}" type="presParOf" srcId="{1430E4FC-9406-47F8-9A7F-EDC44C684FA9}" destId="{7F608035-BC58-4DF7-A4E8-16D6DD657ECB}" srcOrd="3" destOrd="0" presId="urn:microsoft.com/office/officeart/2018/2/layout/IconVerticalSolidList"/>
    <dgm:cxn modelId="{123A70FB-B3FC-479D-BF39-2A2C543E933C}" type="presParOf" srcId="{94060A63-B114-4DCA-88E4-35D9F55C7FFC}" destId="{520EADD8-DA43-44A7-BCAD-15568B5A6CD0}" srcOrd="1" destOrd="0" presId="urn:microsoft.com/office/officeart/2018/2/layout/IconVerticalSolidList"/>
    <dgm:cxn modelId="{63FF2DEA-FA88-4216-83F3-98804093E749}" type="presParOf" srcId="{94060A63-B114-4DCA-88E4-35D9F55C7FFC}" destId="{75236B4E-F25B-4C60-BB02-6C72CDD5ABCD}" srcOrd="2" destOrd="0" presId="urn:microsoft.com/office/officeart/2018/2/layout/IconVerticalSolidList"/>
    <dgm:cxn modelId="{4DD670FD-B110-4246-B6D5-AC7FDCB2DA4A}" type="presParOf" srcId="{75236B4E-F25B-4C60-BB02-6C72CDD5ABCD}" destId="{406CF892-14BD-47EC-A986-023984F6370A}" srcOrd="0" destOrd="0" presId="urn:microsoft.com/office/officeart/2018/2/layout/IconVerticalSolidList"/>
    <dgm:cxn modelId="{3820A972-2480-4797-8C02-0E5B42C7B99D}" type="presParOf" srcId="{75236B4E-F25B-4C60-BB02-6C72CDD5ABCD}" destId="{6A6BE8F0-ACDF-4F73-A43D-E5BBBB24C63C}" srcOrd="1" destOrd="0" presId="urn:microsoft.com/office/officeart/2018/2/layout/IconVerticalSolidList"/>
    <dgm:cxn modelId="{896C6424-E165-4EE4-A7C2-413F3EF2E3C3}" type="presParOf" srcId="{75236B4E-F25B-4C60-BB02-6C72CDD5ABCD}" destId="{A3417FEF-1746-4287-929D-45BBA9D57CCE}" srcOrd="2" destOrd="0" presId="urn:microsoft.com/office/officeart/2018/2/layout/IconVerticalSolidList"/>
    <dgm:cxn modelId="{E8616877-318A-41B4-82EF-6B089589341C}" type="presParOf" srcId="{75236B4E-F25B-4C60-BB02-6C72CDD5ABCD}" destId="{BEE57AD8-8B67-4957-9C8B-D2E69C3386AB}" srcOrd="3" destOrd="0" presId="urn:microsoft.com/office/officeart/2018/2/layout/IconVerticalSolidList"/>
    <dgm:cxn modelId="{D72684DC-05D4-44AF-9E6B-20EC4776138E}" type="presParOf" srcId="{94060A63-B114-4DCA-88E4-35D9F55C7FFC}" destId="{9F3FF0DE-0146-4281-9321-189E48E76C2F}" srcOrd="3" destOrd="0" presId="urn:microsoft.com/office/officeart/2018/2/layout/IconVerticalSolidList"/>
    <dgm:cxn modelId="{5322D337-0BC4-4BD0-BC27-A0C1951AB1E2}" type="presParOf" srcId="{94060A63-B114-4DCA-88E4-35D9F55C7FFC}" destId="{DD46079A-34A3-45B6-8394-2250E6BBCF5B}" srcOrd="4" destOrd="0" presId="urn:microsoft.com/office/officeart/2018/2/layout/IconVerticalSolidList"/>
    <dgm:cxn modelId="{5D4F6ABC-C978-40BC-A280-529A711391C5}" type="presParOf" srcId="{DD46079A-34A3-45B6-8394-2250E6BBCF5B}" destId="{14466A1F-CF36-4618-ACAA-A8B0E105E7F0}" srcOrd="0" destOrd="0" presId="urn:microsoft.com/office/officeart/2018/2/layout/IconVerticalSolidList"/>
    <dgm:cxn modelId="{F065D7E7-0FEC-41B1-BC31-1D4153B0279E}" type="presParOf" srcId="{DD46079A-34A3-45B6-8394-2250E6BBCF5B}" destId="{D8AEB429-7C35-434A-89A2-44476407400D}" srcOrd="1" destOrd="0" presId="urn:microsoft.com/office/officeart/2018/2/layout/IconVerticalSolidList"/>
    <dgm:cxn modelId="{17BB14D4-5FA1-467E-A43B-981874044B11}" type="presParOf" srcId="{DD46079A-34A3-45B6-8394-2250E6BBCF5B}" destId="{FE39D9CA-F61F-47AD-9248-4D0B60414BBB}" srcOrd="2" destOrd="0" presId="urn:microsoft.com/office/officeart/2018/2/layout/IconVerticalSolidList"/>
    <dgm:cxn modelId="{DD213948-D236-42C3-B5BC-95EFA8ABB9F0}" type="presParOf" srcId="{DD46079A-34A3-45B6-8394-2250E6BBCF5B}" destId="{36BEB8B8-534E-4328-AFFF-47DC0270BB8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2AA7470-6B55-4146-BD01-CBA5EA2DE632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BD7381D-0A9F-4DAC-B917-82644930545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200">
              <a:latin typeface="Open Sans"/>
              <a:ea typeface="Open Sans"/>
              <a:cs typeface="Open Sans"/>
            </a:rPr>
            <a:t>Only open-access facility in the world with some of these tools!</a:t>
          </a:r>
        </a:p>
      </dgm:t>
    </dgm:pt>
    <dgm:pt modelId="{7C62AA00-62D0-4B62-9B26-76E28225BA14}" type="parTrans" cxnId="{BF94A7D2-A9EE-4371-991A-3D0F5F85588B}">
      <dgm:prSet/>
      <dgm:spPr/>
      <dgm:t>
        <a:bodyPr/>
        <a:lstStyle/>
        <a:p>
          <a:endParaRPr lang="en-US" sz="120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1426D54C-5BE9-4B06-8AD1-70FE7E1BF5D1}" type="sibTrans" cxnId="{BF94A7D2-A9EE-4371-991A-3D0F5F85588B}">
      <dgm:prSet/>
      <dgm:spPr/>
      <dgm:t>
        <a:bodyPr/>
        <a:lstStyle/>
        <a:p>
          <a:pPr>
            <a:lnSpc>
              <a:spcPct val="100000"/>
            </a:lnSpc>
          </a:pPr>
          <a:endParaRPr lang="en-US" sz="120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493BA443-912B-4E01-B094-B1A67E317BF1}">
      <dgm:prSet custT="1"/>
      <dgm:spPr/>
      <dgm:t>
        <a:bodyPr/>
        <a:lstStyle/>
        <a:p>
          <a:pPr rtl="0">
            <a:lnSpc>
              <a:spcPct val="100000"/>
            </a:lnSpc>
          </a:pPr>
          <a:r>
            <a:rPr lang="en-US" sz="1200">
              <a:latin typeface="Open Sans"/>
              <a:ea typeface="Open Sans"/>
              <a:cs typeface="Open Sans"/>
            </a:rPr>
            <a:t>Equipment and expertise to characterize nearly any phase of material from liquid, to solid-state. </a:t>
          </a:r>
        </a:p>
      </dgm:t>
    </dgm:pt>
    <dgm:pt modelId="{D0BBF7F9-F48B-4BBC-B28A-8E13A3372B2A}" type="parTrans" cxnId="{0097A776-1499-40A3-98CC-5F7D5D6B9496}">
      <dgm:prSet/>
      <dgm:spPr/>
      <dgm:t>
        <a:bodyPr/>
        <a:lstStyle/>
        <a:p>
          <a:endParaRPr lang="en-US" sz="120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125FF7D8-687A-44A7-ADF2-253014A85782}" type="sibTrans" cxnId="{0097A776-1499-40A3-98CC-5F7D5D6B9496}">
      <dgm:prSet/>
      <dgm:spPr/>
      <dgm:t>
        <a:bodyPr/>
        <a:lstStyle/>
        <a:p>
          <a:pPr>
            <a:lnSpc>
              <a:spcPct val="100000"/>
            </a:lnSpc>
          </a:pPr>
          <a:endParaRPr lang="en-US" sz="120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44954C59-1158-48D3-887E-236D114A460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200">
              <a:latin typeface="Open Sans"/>
              <a:ea typeface="Open Sans"/>
              <a:cs typeface="Open Sans"/>
            </a:rPr>
            <a:t>Continual reinvestment in cutting-edge equipment to grow scientific impact of facility. </a:t>
          </a:r>
        </a:p>
      </dgm:t>
    </dgm:pt>
    <dgm:pt modelId="{6E53C636-FE48-49C8-B047-7A665C1E2BD0}" type="parTrans" cxnId="{686AA1E7-40E3-4EB8-B239-9CD87E641403}">
      <dgm:prSet/>
      <dgm:spPr/>
      <dgm:t>
        <a:bodyPr/>
        <a:lstStyle/>
        <a:p>
          <a:endParaRPr lang="en-US" sz="120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463467E2-FABC-4BD2-9935-17148577A784}" type="sibTrans" cxnId="{686AA1E7-40E3-4EB8-B239-9CD87E641403}">
      <dgm:prSet/>
      <dgm:spPr/>
      <dgm:t>
        <a:bodyPr/>
        <a:lstStyle/>
        <a:p>
          <a:endParaRPr lang="en-US" sz="120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CBEE6CFA-81BF-4651-AEA9-D5DF5B4D3700}">
      <dgm:prSet phldr="0" custT="1"/>
      <dgm:spPr/>
      <dgm:t>
        <a:bodyPr/>
        <a:lstStyle/>
        <a:p>
          <a:pPr>
            <a:lnSpc>
              <a:spcPct val="100000"/>
            </a:lnSpc>
          </a:pPr>
          <a:r>
            <a:rPr lang="en-US" sz="1200">
              <a:latin typeface="Open Sans"/>
              <a:ea typeface="Open Sans"/>
              <a:cs typeface="Open Sans"/>
            </a:rPr>
            <a:t>In-house custom machine &amp; electronics shop for novel sample prep, &amp; custom parts for equipment.</a:t>
          </a:r>
        </a:p>
      </dgm:t>
    </dgm:pt>
    <dgm:pt modelId="{BEF8D3B7-B01A-4619-A95C-1DA72CE4C9D1}" type="parTrans" cxnId="{52B999D6-D174-41A0-9110-2BDC786CD8A3}">
      <dgm:prSet/>
      <dgm:spPr/>
      <dgm:t>
        <a:bodyPr/>
        <a:lstStyle/>
        <a:p>
          <a:endParaRPr lang="en-US" sz="120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2CC10273-C751-4482-B39A-3155DB58F65F}" type="sibTrans" cxnId="{52B999D6-D174-41A0-9110-2BDC786CD8A3}">
      <dgm:prSet/>
      <dgm:spPr/>
      <dgm:t>
        <a:bodyPr/>
        <a:lstStyle/>
        <a:p>
          <a:endParaRPr lang="en-US" sz="120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BDFACC57-F1D4-46EE-BAC5-42580DA550A5}">
      <dgm:prSet phldr="0" custT="1"/>
      <dgm:spPr/>
      <dgm:t>
        <a:bodyPr/>
        <a:lstStyle/>
        <a:p>
          <a:pPr rtl="0">
            <a:lnSpc>
              <a:spcPct val="100000"/>
            </a:lnSpc>
          </a:pPr>
          <a:r>
            <a:rPr lang="en-US" sz="1200">
              <a:latin typeface="Open Sans"/>
              <a:ea typeface="Open Sans"/>
              <a:cs typeface="Open Sans"/>
            </a:rPr>
            <a:t>On-site service engineer for greater than 95% tool uptime across facility. </a:t>
          </a:r>
        </a:p>
      </dgm:t>
    </dgm:pt>
    <dgm:pt modelId="{068F20BE-3815-48D0-8238-46DB9BF429AC}" type="parTrans" cxnId="{8635D941-CCB8-486B-8B19-46A7E56AE99C}">
      <dgm:prSet/>
      <dgm:spPr/>
      <dgm:t>
        <a:bodyPr/>
        <a:lstStyle/>
        <a:p>
          <a:endParaRPr lang="en-US" sz="120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C6C2E0FB-DE50-405A-8E1B-3E9E7BBA6B2D}" type="sibTrans" cxnId="{8635D941-CCB8-486B-8B19-46A7E56AE99C}">
      <dgm:prSet/>
      <dgm:spPr/>
      <dgm:t>
        <a:bodyPr/>
        <a:lstStyle/>
        <a:p>
          <a:endParaRPr lang="en-US" sz="120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9A875F8D-3A59-4C09-A436-399136999410}">
      <dgm:prSet custT="1"/>
      <dgm:spPr/>
      <dgm:t>
        <a:bodyPr/>
        <a:lstStyle/>
        <a:p>
          <a:pPr rtl="0">
            <a:lnSpc>
              <a:spcPct val="100000"/>
            </a:lnSpc>
          </a:pPr>
          <a:r>
            <a:rPr lang="en-US" sz="1200">
              <a:latin typeface="Open Sans"/>
              <a:ea typeface="Open Sans"/>
              <a:cs typeface="Open Sans"/>
            </a:rPr>
            <a:t>We have a large and varied tool set, all in one location</a:t>
          </a:r>
        </a:p>
      </dgm:t>
    </dgm:pt>
    <dgm:pt modelId="{0345B634-DB4B-4AEE-80AE-A36739D70AB2}" type="sibTrans" cxnId="{AF3FC467-45B2-4193-A360-3B9B1DD1CEC0}">
      <dgm:prSet/>
      <dgm:spPr/>
      <dgm:t>
        <a:bodyPr/>
        <a:lstStyle/>
        <a:p>
          <a:pPr>
            <a:lnSpc>
              <a:spcPct val="100000"/>
            </a:lnSpc>
          </a:pPr>
          <a:endParaRPr lang="en-US" sz="120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2F7667A2-F1FB-4221-ACA6-AE5C90EDE845}" type="parTrans" cxnId="{AF3FC467-45B2-4193-A360-3B9B1DD1CEC0}">
      <dgm:prSet/>
      <dgm:spPr/>
      <dgm:t>
        <a:bodyPr/>
        <a:lstStyle/>
        <a:p>
          <a:endParaRPr lang="en-US" sz="120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9467F5E5-07D9-4114-A398-A9FA51FB228B}" type="pres">
      <dgm:prSet presAssocID="{62AA7470-6B55-4146-BD01-CBA5EA2DE632}" presName="root" presStyleCnt="0">
        <dgm:presLayoutVars>
          <dgm:dir/>
          <dgm:resizeHandles val="exact"/>
        </dgm:presLayoutVars>
      </dgm:prSet>
      <dgm:spPr/>
    </dgm:pt>
    <dgm:pt modelId="{9290238A-B01B-4F95-AE5D-90E3FF5734AF}" type="pres">
      <dgm:prSet presAssocID="{62AA7470-6B55-4146-BD01-CBA5EA2DE632}" presName="container" presStyleCnt="0">
        <dgm:presLayoutVars>
          <dgm:dir/>
          <dgm:resizeHandles val="exact"/>
        </dgm:presLayoutVars>
      </dgm:prSet>
      <dgm:spPr/>
    </dgm:pt>
    <dgm:pt modelId="{DE15B91A-085D-4DE3-8A76-A2194FBCD18E}" type="pres">
      <dgm:prSet presAssocID="{9A875F8D-3A59-4C09-A436-399136999410}" presName="compNode" presStyleCnt="0"/>
      <dgm:spPr/>
    </dgm:pt>
    <dgm:pt modelId="{E0BA174F-3170-45BC-B124-E791DA059A25}" type="pres">
      <dgm:prSet presAssocID="{9A875F8D-3A59-4C09-A436-399136999410}" presName="iconBgRect" presStyleLbl="bgShp" presStyleIdx="0" presStyleCnt="6"/>
      <dgm:spPr>
        <a:solidFill>
          <a:srgbClr val="FBE217"/>
        </a:solidFill>
      </dgm:spPr>
    </dgm:pt>
    <dgm:pt modelId="{B1461B83-7627-4D27-A28C-28F25A848F23}" type="pres">
      <dgm:prSet presAssocID="{9A875F8D-3A59-4C09-A436-399136999410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tom"/>
        </a:ext>
      </dgm:extLst>
    </dgm:pt>
    <dgm:pt modelId="{84AA117B-2B53-4125-BED7-DEB59566F403}" type="pres">
      <dgm:prSet presAssocID="{9A875F8D-3A59-4C09-A436-399136999410}" presName="spaceRect" presStyleCnt="0"/>
      <dgm:spPr/>
    </dgm:pt>
    <dgm:pt modelId="{C48249A5-B63B-4B77-8707-467AA37AFECA}" type="pres">
      <dgm:prSet presAssocID="{9A875F8D-3A59-4C09-A436-399136999410}" presName="textRect" presStyleLbl="revTx" presStyleIdx="0" presStyleCnt="6" custScaleX="122964" custLinFactNeighborX="4116">
        <dgm:presLayoutVars>
          <dgm:chMax val="1"/>
          <dgm:chPref val="1"/>
        </dgm:presLayoutVars>
      </dgm:prSet>
      <dgm:spPr/>
    </dgm:pt>
    <dgm:pt modelId="{96F91E31-C137-44BA-B01C-F64C7DD5A645}" type="pres">
      <dgm:prSet presAssocID="{0345B634-DB4B-4AEE-80AE-A36739D70AB2}" presName="sibTrans" presStyleLbl="sibTrans2D1" presStyleIdx="0" presStyleCnt="0"/>
      <dgm:spPr/>
    </dgm:pt>
    <dgm:pt modelId="{5B7D1D79-F73B-46C9-B1C9-DB722A06E792}" type="pres">
      <dgm:prSet presAssocID="{9BD7381D-0A9F-4DAC-B917-82644930545B}" presName="compNode" presStyleCnt="0"/>
      <dgm:spPr/>
    </dgm:pt>
    <dgm:pt modelId="{54998FB0-EF6E-4CCC-A7B9-69C59D8F1F30}" type="pres">
      <dgm:prSet presAssocID="{9BD7381D-0A9F-4DAC-B917-82644930545B}" presName="iconBgRect" presStyleLbl="bgShp" presStyleIdx="1" presStyleCnt="6"/>
      <dgm:spPr>
        <a:solidFill>
          <a:srgbClr val="FBE217"/>
        </a:solidFill>
      </dgm:spPr>
    </dgm:pt>
    <dgm:pt modelId="{E5C44953-0814-4E3C-9B11-3E6E88DE6673}" type="pres">
      <dgm:prSet presAssocID="{9BD7381D-0A9F-4DAC-B917-82644930545B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atistics"/>
        </a:ext>
      </dgm:extLst>
    </dgm:pt>
    <dgm:pt modelId="{1ECBF029-C872-4210-A8FD-EF272F648137}" type="pres">
      <dgm:prSet presAssocID="{9BD7381D-0A9F-4DAC-B917-82644930545B}" presName="spaceRect" presStyleCnt="0"/>
      <dgm:spPr/>
    </dgm:pt>
    <dgm:pt modelId="{706FE76B-300A-4B5F-8DC3-33E728B04167}" type="pres">
      <dgm:prSet presAssocID="{9BD7381D-0A9F-4DAC-B917-82644930545B}" presName="textRect" presStyleLbl="revTx" presStyleIdx="1" presStyleCnt="6" custScaleX="122964" custLinFactNeighborX="7847">
        <dgm:presLayoutVars>
          <dgm:chMax val="1"/>
          <dgm:chPref val="1"/>
        </dgm:presLayoutVars>
      </dgm:prSet>
      <dgm:spPr/>
    </dgm:pt>
    <dgm:pt modelId="{5F500468-339F-4D7F-89B7-EB6B07D6F209}" type="pres">
      <dgm:prSet presAssocID="{1426D54C-5BE9-4B06-8AD1-70FE7E1BF5D1}" presName="sibTrans" presStyleLbl="sibTrans2D1" presStyleIdx="0" presStyleCnt="0"/>
      <dgm:spPr/>
    </dgm:pt>
    <dgm:pt modelId="{B727C3CE-938F-4380-A787-2D73A380D9B4}" type="pres">
      <dgm:prSet presAssocID="{493BA443-912B-4E01-B094-B1A67E317BF1}" presName="compNode" presStyleCnt="0"/>
      <dgm:spPr/>
    </dgm:pt>
    <dgm:pt modelId="{1C557B8A-5EC8-401E-B139-E731FC03EA13}" type="pres">
      <dgm:prSet presAssocID="{493BA443-912B-4E01-B094-B1A67E317BF1}" presName="iconBgRect" presStyleLbl="bgShp" presStyleIdx="2" presStyleCnt="6"/>
      <dgm:spPr>
        <a:solidFill>
          <a:srgbClr val="FBE217"/>
        </a:solidFill>
      </dgm:spPr>
    </dgm:pt>
    <dgm:pt modelId="{2B2F3F56-E513-43BB-8EF2-F99658B956D5}" type="pres">
      <dgm:prSet presAssocID="{493BA443-912B-4E01-B094-B1A67E317BF1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eaker"/>
        </a:ext>
      </dgm:extLst>
    </dgm:pt>
    <dgm:pt modelId="{B8C269D3-36E7-4F24-8531-5E5D332C82DB}" type="pres">
      <dgm:prSet presAssocID="{493BA443-912B-4E01-B094-B1A67E317BF1}" presName="spaceRect" presStyleCnt="0"/>
      <dgm:spPr/>
    </dgm:pt>
    <dgm:pt modelId="{BA46FFF8-A8DB-4FFD-B150-D035EE44696E}" type="pres">
      <dgm:prSet presAssocID="{493BA443-912B-4E01-B094-B1A67E317BF1}" presName="textRect" presStyleLbl="revTx" presStyleIdx="2" presStyleCnt="6" custScaleX="122964" custLinFactNeighborX="4528">
        <dgm:presLayoutVars>
          <dgm:chMax val="1"/>
          <dgm:chPref val="1"/>
        </dgm:presLayoutVars>
      </dgm:prSet>
      <dgm:spPr/>
    </dgm:pt>
    <dgm:pt modelId="{8C8955DD-A71C-4CD3-B1E2-2587C6994727}" type="pres">
      <dgm:prSet presAssocID="{125FF7D8-687A-44A7-ADF2-253014A85782}" presName="sibTrans" presStyleLbl="sibTrans2D1" presStyleIdx="0" presStyleCnt="0"/>
      <dgm:spPr/>
    </dgm:pt>
    <dgm:pt modelId="{20ACC7B3-3DFC-43C3-8028-2CB17CB6E41C}" type="pres">
      <dgm:prSet presAssocID="{CBEE6CFA-81BF-4651-AEA9-D5DF5B4D3700}" presName="compNode" presStyleCnt="0"/>
      <dgm:spPr/>
    </dgm:pt>
    <dgm:pt modelId="{2BBF1D05-86E2-448A-B0E7-439CAC488C2F}" type="pres">
      <dgm:prSet presAssocID="{CBEE6CFA-81BF-4651-AEA9-D5DF5B4D3700}" presName="iconBgRect" presStyleLbl="bgShp" presStyleIdx="3" presStyleCnt="6" custLinFactNeighborY="56608"/>
      <dgm:spPr>
        <a:solidFill>
          <a:srgbClr val="FBE217"/>
        </a:solidFill>
      </dgm:spPr>
    </dgm:pt>
    <dgm:pt modelId="{66DE379C-83F4-4BCB-9EF7-EA08C972403B}" type="pres">
      <dgm:prSet presAssocID="{CBEE6CFA-81BF-4651-AEA9-D5DF5B4D3700}" presName="iconRect" presStyleLbl="node1" presStyleIdx="3" presStyleCnt="6" custLinFactNeighborY="97323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obot"/>
        </a:ext>
      </dgm:extLst>
    </dgm:pt>
    <dgm:pt modelId="{E4BCB021-9028-488A-820D-828898CBE65D}" type="pres">
      <dgm:prSet presAssocID="{CBEE6CFA-81BF-4651-AEA9-D5DF5B4D3700}" presName="spaceRect" presStyleCnt="0"/>
      <dgm:spPr/>
    </dgm:pt>
    <dgm:pt modelId="{5F3A28E2-D1B4-4DAF-9861-6BBC0102FAAB}" type="pres">
      <dgm:prSet presAssocID="{CBEE6CFA-81BF-4651-AEA9-D5DF5B4D3700}" presName="textRect" presStyleLbl="revTx" presStyleIdx="3" presStyleCnt="6" custScaleX="129650" custLinFactNeighborX="7358" custLinFactNeighborY="54839">
        <dgm:presLayoutVars>
          <dgm:chMax val="1"/>
          <dgm:chPref val="1"/>
        </dgm:presLayoutVars>
      </dgm:prSet>
      <dgm:spPr/>
    </dgm:pt>
    <dgm:pt modelId="{AA62AC95-4BD5-49B5-8ACC-87EC66C84B7D}" type="pres">
      <dgm:prSet presAssocID="{2CC10273-C751-4482-B39A-3155DB58F65F}" presName="sibTrans" presStyleLbl="sibTrans2D1" presStyleIdx="0" presStyleCnt="0"/>
      <dgm:spPr/>
    </dgm:pt>
    <dgm:pt modelId="{41E34338-D552-44A7-8952-13FDA7AFFFAC}" type="pres">
      <dgm:prSet presAssocID="{BDFACC57-F1D4-46EE-BAC5-42580DA550A5}" presName="compNode" presStyleCnt="0"/>
      <dgm:spPr/>
    </dgm:pt>
    <dgm:pt modelId="{85E45963-64E4-435B-85E5-D0191864E359}" type="pres">
      <dgm:prSet presAssocID="{BDFACC57-F1D4-46EE-BAC5-42580DA550A5}" presName="iconBgRect" presStyleLbl="bgShp" presStyleIdx="4" presStyleCnt="6" custLinFactNeighborX="-8017" custLinFactNeighborY="54839"/>
      <dgm:spPr>
        <a:solidFill>
          <a:srgbClr val="DEDAD5"/>
        </a:solidFill>
      </dgm:spPr>
    </dgm:pt>
    <dgm:pt modelId="{B88712A0-9426-44FA-86C8-6B8F610A64D6}" type="pres">
      <dgm:prSet presAssocID="{BDFACC57-F1D4-46EE-BAC5-42580DA550A5}" presName="iconRect" presStyleLbl="node1" presStyleIdx="4" presStyleCnt="6" custLinFactNeighborX="-14748" custLinFactNeighborY="92229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hotocopier"/>
        </a:ext>
      </dgm:extLst>
    </dgm:pt>
    <dgm:pt modelId="{CC1113D7-800D-4C08-8E76-F67255BDB3D3}" type="pres">
      <dgm:prSet presAssocID="{BDFACC57-F1D4-46EE-BAC5-42580DA550A5}" presName="spaceRect" presStyleCnt="0"/>
      <dgm:spPr/>
    </dgm:pt>
    <dgm:pt modelId="{5BC7C312-DE4A-46FF-A02E-BDB2C3DF4530}" type="pres">
      <dgm:prSet presAssocID="{BDFACC57-F1D4-46EE-BAC5-42580DA550A5}" presName="textRect" presStyleLbl="revTx" presStyleIdx="4" presStyleCnt="6" custScaleX="122964" custLinFactNeighborX="4528" custLinFactNeighborY="54839">
        <dgm:presLayoutVars>
          <dgm:chMax val="1"/>
          <dgm:chPref val="1"/>
        </dgm:presLayoutVars>
      </dgm:prSet>
      <dgm:spPr/>
    </dgm:pt>
    <dgm:pt modelId="{81EBBA37-B97C-48DD-9884-4EFE6014A9A1}" type="pres">
      <dgm:prSet presAssocID="{C6C2E0FB-DE50-405A-8E1B-3E9E7BBA6B2D}" presName="sibTrans" presStyleLbl="sibTrans2D1" presStyleIdx="0" presStyleCnt="0"/>
      <dgm:spPr/>
    </dgm:pt>
    <dgm:pt modelId="{E4FAE3FB-CEED-4BF0-88CD-D490BCB27064}" type="pres">
      <dgm:prSet presAssocID="{44954C59-1158-48D3-887E-236D114A4602}" presName="compNode" presStyleCnt="0"/>
      <dgm:spPr/>
    </dgm:pt>
    <dgm:pt modelId="{226DC819-703C-468D-B7BF-BE9EBD5362FB}" type="pres">
      <dgm:prSet presAssocID="{44954C59-1158-48D3-887E-236D114A4602}" presName="iconBgRect" presStyleLbl="bgShp" presStyleIdx="5" presStyleCnt="6" custLinFactNeighborX="-7493" custLinFactNeighborY="56608"/>
      <dgm:spPr>
        <a:solidFill>
          <a:srgbClr val="FBE217"/>
        </a:solidFill>
      </dgm:spPr>
    </dgm:pt>
    <dgm:pt modelId="{C5FC9840-BE0B-4F68-9DD3-058FDB895B58}" type="pres">
      <dgm:prSet presAssocID="{44954C59-1158-48D3-887E-236D114A4602}" presName="iconRect" presStyleLbl="node1" presStyleIdx="5" presStyleCnt="6" custLinFactNeighborX="-13348" custLinFactNeighborY="98658"/>
      <dgm:spPr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icroscope"/>
        </a:ext>
      </dgm:extLst>
    </dgm:pt>
    <dgm:pt modelId="{0D795454-2FAE-4928-9863-1C2AB0190235}" type="pres">
      <dgm:prSet presAssocID="{44954C59-1158-48D3-887E-236D114A4602}" presName="spaceRect" presStyleCnt="0"/>
      <dgm:spPr/>
    </dgm:pt>
    <dgm:pt modelId="{746DB2CE-9FDB-4D14-BB6C-8408ECF20A47}" type="pres">
      <dgm:prSet presAssocID="{44954C59-1158-48D3-887E-236D114A4602}" presName="textRect" presStyleLbl="revTx" presStyleIdx="5" presStyleCnt="6" custScaleX="122964" custLinFactNeighborX="4528" custLinFactNeighborY="54839">
        <dgm:presLayoutVars>
          <dgm:chMax val="1"/>
          <dgm:chPref val="1"/>
        </dgm:presLayoutVars>
      </dgm:prSet>
      <dgm:spPr/>
    </dgm:pt>
  </dgm:ptLst>
  <dgm:cxnLst>
    <dgm:cxn modelId="{DF5D9916-58A3-42F2-A3C9-95249F4A922B}" type="presOf" srcId="{0345B634-DB4B-4AEE-80AE-A36739D70AB2}" destId="{96F91E31-C137-44BA-B01C-F64C7DD5A645}" srcOrd="0" destOrd="0" presId="urn:microsoft.com/office/officeart/2018/2/layout/IconCircleList"/>
    <dgm:cxn modelId="{79190734-6708-4F84-8B16-91CF9E7F76CC}" type="presOf" srcId="{62AA7470-6B55-4146-BD01-CBA5EA2DE632}" destId="{9467F5E5-07D9-4114-A398-A9FA51FB228B}" srcOrd="0" destOrd="0" presId="urn:microsoft.com/office/officeart/2018/2/layout/IconCircleList"/>
    <dgm:cxn modelId="{A6D9F939-DBD6-454E-B302-85A542C6CD1C}" type="presOf" srcId="{1426D54C-5BE9-4B06-8AD1-70FE7E1BF5D1}" destId="{5F500468-339F-4D7F-89B7-EB6B07D6F209}" srcOrd="0" destOrd="0" presId="urn:microsoft.com/office/officeart/2018/2/layout/IconCircleList"/>
    <dgm:cxn modelId="{02197A60-79AA-43E2-AEF8-3095218F8185}" type="presOf" srcId="{9A875F8D-3A59-4C09-A436-399136999410}" destId="{C48249A5-B63B-4B77-8707-467AA37AFECA}" srcOrd="0" destOrd="0" presId="urn:microsoft.com/office/officeart/2018/2/layout/IconCircleList"/>
    <dgm:cxn modelId="{8635D941-CCB8-486B-8B19-46A7E56AE99C}" srcId="{62AA7470-6B55-4146-BD01-CBA5EA2DE632}" destId="{BDFACC57-F1D4-46EE-BAC5-42580DA550A5}" srcOrd="4" destOrd="0" parTransId="{068F20BE-3815-48D0-8238-46DB9BF429AC}" sibTransId="{C6C2E0FB-DE50-405A-8E1B-3E9E7BBA6B2D}"/>
    <dgm:cxn modelId="{A9190467-307F-46C7-9FA8-F134F857C93D}" type="presOf" srcId="{2CC10273-C751-4482-B39A-3155DB58F65F}" destId="{AA62AC95-4BD5-49B5-8ACC-87EC66C84B7D}" srcOrd="0" destOrd="0" presId="urn:microsoft.com/office/officeart/2018/2/layout/IconCircleList"/>
    <dgm:cxn modelId="{AF3FC467-45B2-4193-A360-3B9B1DD1CEC0}" srcId="{62AA7470-6B55-4146-BD01-CBA5EA2DE632}" destId="{9A875F8D-3A59-4C09-A436-399136999410}" srcOrd="0" destOrd="0" parTransId="{2F7667A2-F1FB-4221-ACA6-AE5C90EDE845}" sibTransId="{0345B634-DB4B-4AEE-80AE-A36739D70AB2}"/>
    <dgm:cxn modelId="{C3D1F948-4C3B-4A47-8872-F85610388253}" type="presOf" srcId="{CBEE6CFA-81BF-4651-AEA9-D5DF5B4D3700}" destId="{5F3A28E2-D1B4-4DAF-9861-6BBC0102FAAB}" srcOrd="0" destOrd="0" presId="urn:microsoft.com/office/officeart/2018/2/layout/IconCircleList"/>
    <dgm:cxn modelId="{0097A776-1499-40A3-98CC-5F7D5D6B9496}" srcId="{62AA7470-6B55-4146-BD01-CBA5EA2DE632}" destId="{493BA443-912B-4E01-B094-B1A67E317BF1}" srcOrd="2" destOrd="0" parTransId="{D0BBF7F9-F48B-4BBC-B28A-8E13A3372B2A}" sibTransId="{125FF7D8-687A-44A7-ADF2-253014A85782}"/>
    <dgm:cxn modelId="{271B017D-565C-4A29-94F9-C59E370D0D4F}" type="presOf" srcId="{BDFACC57-F1D4-46EE-BAC5-42580DA550A5}" destId="{5BC7C312-DE4A-46FF-A02E-BDB2C3DF4530}" srcOrd="0" destOrd="0" presId="urn:microsoft.com/office/officeart/2018/2/layout/IconCircleList"/>
    <dgm:cxn modelId="{039E8F83-9503-42B3-8DFC-759A27D479EF}" type="presOf" srcId="{493BA443-912B-4E01-B094-B1A67E317BF1}" destId="{BA46FFF8-A8DB-4FFD-B150-D035EE44696E}" srcOrd="0" destOrd="0" presId="urn:microsoft.com/office/officeart/2018/2/layout/IconCircleList"/>
    <dgm:cxn modelId="{51B0FE84-CA3B-4AF0-B6FB-126CBB667FC3}" type="presOf" srcId="{9BD7381D-0A9F-4DAC-B917-82644930545B}" destId="{706FE76B-300A-4B5F-8DC3-33E728B04167}" srcOrd="0" destOrd="0" presId="urn:microsoft.com/office/officeart/2018/2/layout/IconCircleList"/>
    <dgm:cxn modelId="{C46FC897-736E-44B3-BE37-A62CF97635AD}" type="presOf" srcId="{C6C2E0FB-DE50-405A-8E1B-3E9E7BBA6B2D}" destId="{81EBBA37-B97C-48DD-9884-4EFE6014A9A1}" srcOrd="0" destOrd="0" presId="urn:microsoft.com/office/officeart/2018/2/layout/IconCircleList"/>
    <dgm:cxn modelId="{72DBC9A6-4230-42C0-8839-E81B88D9297B}" type="presOf" srcId="{44954C59-1158-48D3-887E-236D114A4602}" destId="{746DB2CE-9FDB-4D14-BB6C-8408ECF20A47}" srcOrd="0" destOrd="0" presId="urn:microsoft.com/office/officeart/2018/2/layout/IconCircleList"/>
    <dgm:cxn modelId="{DF2C9AB3-9076-4B9E-87C8-840E80D6FBA9}" type="presOf" srcId="{125FF7D8-687A-44A7-ADF2-253014A85782}" destId="{8C8955DD-A71C-4CD3-B1E2-2587C6994727}" srcOrd="0" destOrd="0" presId="urn:microsoft.com/office/officeart/2018/2/layout/IconCircleList"/>
    <dgm:cxn modelId="{BF94A7D2-A9EE-4371-991A-3D0F5F85588B}" srcId="{62AA7470-6B55-4146-BD01-CBA5EA2DE632}" destId="{9BD7381D-0A9F-4DAC-B917-82644930545B}" srcOrd="1" destOrd="0" parTransId="{7C62AA00-62D0-4B62-9B26-76E28225BA14}" sibTransId="{1426D54C-5BE9-4B06-8AD1-70FE7E1BF5D1}"/>
    <dgm:cxn modelId="{52B999D6-D174-41A0-9110-2BDC786CD8A3}" srcId="{62AA7470-6B55-4146-BD01-CBA5EA2DE632}" destId="{CBEE6CFA-81BF-4651-AEA9-D5DF5B4D3700}" srcOrd="3" destOrd="0" parTransId="{BEF8D3B7-B01A-4619-A95C-1DA72CE4C9D1}" sibTransId="{2CC10273-C751-4482-B39A-3155DB58F65F}"/>
    <dgm:cxn modelId="{686AA1E7-40E3-4EB8-B239-9CD87E641403}" srcId="{62AA7470-6B55-4146-BD01-CBA5EA2DE632}" destId="{44954C59-1158-48D3-887E-236D114A4602}" srcOrd="5" destOrd="0" parTransId="{6E53C636-FE48-49C8-B047-7A665C1E2BD0}" sibTransId="{463467E2-FABC-4BD2-9935-17148577A784}"/>
    <dgm:cxn modelId="{CAEDF4EF-63A0-46B7-9B33-DC8F63433E54}" type="presParOf" srcId="{9467F5E5-07D9-4114-A398-A9FA51FB228B}" destId="{9290238A-B01B-4F95-AE5D-90E3FF5734AF}" srcOrd="0" destOrd="0" presId="urn:microsoft.com/office/officeart/2018/2/layout/IconCircleList"/>
    <dgm:cxn modelId="{633717A5-5848-4B67-AB5E-5824B4CE75D3}" type="presParOf" srcId="{9290238A-B01B-4F95-AE5D-90E3FF5734AF}" destId="{DE15B91A-085D-4DE3-8A76-A2194FBCD18E}" srcOrd="0" destOrd="0" presId="urn:microsoft.com/office/officeart/2018/2/layout/IconCircleList"/>
    <dgm:cxn modelId="{EC3A0DBE-B230-431B-95EB-A6285EDB4A6F}" type="presParOf" srcId="{DE15B91A-085D-4DE3-8A76-A2194FBCD18E}" destId="{E0BA174F-3170-45BC-B124-E791DA059A25}" srcOrd="0" destOrd="0" presId="urn:microsoft.com/office/officeart/2018/2/layout/IconCircleList"/>
    <dgm:cxn modelId="{DF208FD6-C3D1-477B-953C-77753A607A50}" type="presParOf" srcId="{DE15B91A-085D-4DE3-8A76-A2194FBCD18E}" destId="{B1461B83-7627-4D27-A28C-28F25A848F23}" srcOrd="1" destOrd="0" presId="urn:microsoft.com/office/officeart/2018/2/layout/IconCircleList"/>
    <dgm:cxn modelId="{57683429-125F-4B0C-9850-A318D73C302C}" type="presParOf" srcId="{DE15B91A-085D-4DE3-8A76-A2194FBCD18E}" destId="{84AA117B-2B53-4125-BED7-DEB59566F403}" srcOrd="2" destOrd="0" presId="urn:microsoft.com/office/officeart/2018/2/layout/IconCircleList"/>
    <dgm:cxn modelId="{9234BBAD-5922-4A9B-96D5-02E0A02FEE8F}" type="presParOf" srcId="{DE15B91A-085D-4DE3-8A76-A2194FBCD18E}" destId="{C48249A5-B63B-4B77-8707-467AA37AFECA}" srcOrd="3" destOrd="0" presId="urn:microsoft.com/office/officeart/2018/2/layout/IconCircleList"/>
    <dgm:cxn modelId="{881A6E30-E098-4967-82AA-2A6580603D54}" type="presParOf" srcId="{9290238A-B01B-4F95-AE5D-90E3FF5734AF}" destId="{96F91E31-C137-44BA-B01C-F64C7DD5A645}" srcOrd="1" destOrd="0" presId="urn:microsoft.com/office/officeart/2018/2/layout/IconCircleList"/>
    <dgm:cxn modelId="{D68AD310-2178-4C0F-8ADD-9AB7C93FEBF0}" type="presParOf" srcId="{9290238A-B01B-4F95-AE5D-90E3FF5734AF}" destId="{5B7D1D79-F73B-46C9-B1C9-DB722A06E792}" srcOrd="2" destOrd="0" presId="urn:microsoft.com/office/officeart/2018/2/layout/IconCircleList"/>
    <dgm:cxn modelId="{4ADDE81F-B40F-42AB-BBDE-2FB2413DAD50}" type="presParOf" srcId="{5B7D1D79-F73B-46C9-B1C9-DB722A06E792}" destId="{54998FB0-EF6E-4CCC-A7B9-69C59D8F1F30}" srcOrd="0" destOrd="0" presId="urn:microsoft.com/office/officeart/2018/2/layout/IconCircleList"/>
    <dgm:cxn modelId="{CBF94504-2C70-4916-ACA3-D675C2500042}" type="presParOf" srcId="{5B7D1D79-F73B-46C9-B1C9-DB722A06E792}" destId="{E5C44953-0814-4E3C-9B11-3E6E88DE6673}" srcOrd="1" destOrd="0" presId="urn:microsoft.com/office/officeart/2018/2/layout/IconCircleList"/>
    <dgm:cxn modelId="{8CA94637-C5F7-4FF9-AB4C-F6C6183030A0}" type="presParOf" srcId="{5B7D1D79-F73B-46C9-B1C9-DB722A06E792}" destId="{1ECBF029-C872-4210-A8FD-EF272F648137}" srcOrd="2" destOrd="0" presId="urn:microsoft.com/office/officeart/2018/2/layout/IconCircleList"/>
    <dgm:cxn modelId="{B9D60332-15FC-4C10-B7C6-1098E2B543B3}" type="presParOf" srcId="{5B7D1D79-F73B-46C9-B1C9-DB722A06E792}" destId="{706FE76B-300A-4B5F-8DC3-33E728B04167}" srcOrd="3" destOrd="0" presId="urn:microsoft.com/office/officeart/2018/2/layout/IconCircleList"/>
    <dgm:cxn modelId="{61DBC0F2-3948-49A9-8394-66E0EE867515}" type="presParOf" srcId="{9290238A-B01B-4F95-AE5D-90E3FF5734AF}" destId="{5F500468-339F-4D7F-89B7-EB6B07D6F209}" srcOrd="3" destOrd="0" presId="urn:microsoft.com/office/officeart/2018/2/layout/IconCircleList"/>
    <dgm:cxn modelId="{7B0FB7A9-20F6-4B26-8934-463FC044015B}" type="presParOf" srcId="{9290238A-B01B-4F95-AE5D-90E3FF5734AF}" destId="{B727C3CE-938F-4380-A787-2D73A380D9B4}" srcOrd="4" destOrd="0" presId="urn:microsoft.com/office/officeart/2018/2/layout/IconCircleList"/>
    <dgm:cxn modelId="{E1632CE7-79E6-4694-8EFD-49A02896DDA5}" type="presParOf" srcId="{B727C3CE-938F-4380-A787-2D73A380D9B4}" destId="{1C557B8A-5EC8-401E-B139-E731FC03EA13}" srcOrd="0" destOrd="0" presId="urn:microsoft.com/office/officeart/2018/2/layout/IconCircleList"/>
    <dgm:cxn modelId="{AC87350C-B939-420B-9F3C-226B24D8DB22}" type="presParOf" srcId="{B727C3CE-938F-4380-A787-2D73A380D9B4}" destId="{2B2F3F56-E513-43BB-8EF2-F99658B956D5}" srcOrd="1" destOrd="0" presId="urn:microsoft.com/office/officeart/2018/2/layout/IconCircleList"/>
    <dgm:cxn modelId="{BD869E12-1B11-47E6-8D06-235B300CBB8A}" type="presParOf" srcId="{B727C3CE-938F-4380-A787-2D73A380D9B4}" destId="{B8C269D3-36E7-4F24-8531-5E5D332C82DB}" srcOrd="2" destOrd="0" presId="urn:microsoft.com/office/officeart/2018/2/layout/IconCircleList"/>
    <dgm:cxn modelId="{DCEE1310-7F2B-46FD-A8BF-28F10E6E3377}" type="presParOf" srcId="{B727C3CE-938F-4380-A787-2D73A380D9B4}" destId="{BA46FFF8-A8DB-4FFD-B150-D035EE44696E}" srcOrd="3" destOrd="0" presId="urn:microsoft.com/office/officeart/2018/2/layout/IconCircleList"/>
    <dgm:cxn modelId="{274CC1C9-4D7B-401B-B3CE-A3052C4329ED}" type="presParOf" srcId="{9290238A-B01B-4F95-AE5D-90E3FF5734AF}" destId="{8C8955DD-A71C-4CD3-B1E2-2587C6994727}" srcOrd="5" destOrd="0" presId="urn:microsoft.com/office/officeart/2018/2/layout/IconCircleList"/>
    <dgm:cxn modelId="{C4D472E4-0A30-4CF9-B8CE-56C7B7B15410}" type="presParOf" srcId="{9290238A-B01B-4F95-AE5D-90E3FF5734AF}" destId="{20ACC7B3-3DFC-43C3-8028-2CB17CB6E41C}" srcOrd="6" destOrd="0" presId="urn:microsoft.com/office/officeart/2018/2/layout/IconCircleList"/>
    <dgm:cxn modelId="{1E6D785C-37FB-4300-ABBE-0A00B64AACBC}" type="presParOf" srcId="{20ACC7B3-3DFC-43C3-8028-2CB17CB6E41C}" destId="{2BBF1D05-86E2-448A-B0E7-439CAC488C2F}" srcOrd="0" destOrd="0" presId="urn:microsoft.com/office/officeart/2018/2/layout/IconCircleList"/>
    <dgm:cxn modelId="{43ADF676-C63D-4E92-9896-30067E520A2A}" type="presParOf" srcId="{20ACC7B3-3DFC-43C3-8028-2CB17CB6E41C}" destId="{66DE379C-83F4-4BCB-9EF7-EA08C972403B}" srcOrd="1" destOrd="0" presId="urn:microsoft.com/office/officeart/2018/2/layout/IconCircleList"/>
    <dgm:cxn modelId="{230F7498-60D8-4D69-9DEE-648076B79532}" type="presParOf" srcId="{20ACC7B3-3DFC-43C3-8028-2CB17CB6E41C}" destId="{E4BCB021-9028-488A-820D-828898CBE65D}" srcOrd="2" destOrd="0" presId="urn:microsoft.com/office/officeart/2018/2/layout/IconCircleList"/>
    <dgm:cxn modelId="{9D38B955-BDFD-4418-9B03-2ED9ACC537A9}" type="presParOf" srcId="{20ACC7B3-3DFC-43C3-8028-2CB17CB6E41C}" destId="{5F3A28E2-D1B4-4DAF-9861-6BBC0102FAAB}" srcOrd="3" destOrd="0" presId="urn:microsoft.com/office/officeart/2018/2/layout/IconCircleList"/>
    <dgm:cxn modelId="{EF317BF5-007E-4B29-8AFA-C6A707D4203F}" type="presParOf" srcId="{9290238A-B01B-4F95-AE5D-90E3FF5734AF}" destId="{AA62AC95-4BD5-49B5-8ACC-87EC66C84B7D}" srcOrd="7" destOrd="0" presId="urn:microsoft.com/office/officeart/2018/2/layout/IconCircleList"/>
    <dgm:cxn modelId="{03A1BB72-209F-4A5F-954B-151EBE2A1F06}" type="presParOf" srcId="{9290238A-B01B-4F95-AE5D-90E3FF5734AF}" destId="{41E34338-D552-44A7-8952-13FDA7AFFFAC}" srcOrd="8" destOrd="0" presId="urn:microsoft.com/office/officeart/2018/2/layout/IconCircleList"/>
    <dgm:cxn modelId="{2E843E81-2954-4692-8DE4-CB40DDAA09E2}" type="presParOf" srcId="{41E34338-D552-44A7-8952-13FDA7AFFFAC}" destId="{85E45963-64E4-435B-85E5-D0191864E359}" srcOrd="0" destOrd="0" presId="urn:microsoft.com/office/officeart/2018/2/layout/IconCircleList"/>
    <dgm:cxn modelId="{62EB8EDC-657B-4182-B60D-7F11F3ACA90E}" type="presParOf" srcId="{41E34338-D552-44A7-8952-13FDA7AFFFAC}" destId="{B88712A0-9426-44FA-86C8-6B8F610A64D6}" srcOrd="1" destOrd="0" presId="urn:microsoft.com/office/officeart/2018/2/layout/IconCircleList"/>
    <dgm:cxn modelId="{B8E0E929-250C-43B7-93CD-DC8E1209E935}" type="presParOf" srcId="{41E34338-D552-44A7-8952-13FDA7AFFFAC}" destId="{CC1113D7-800D-4C08-8E76-F67255BDB3D3}" srcOrd="2" destOrd="0" presId="urn:microsoft.com/office/officeart/2018/2/layout/IconCircleList"/>
    <dgm:cxn modelId="{47FE22A5-56E1-40BC-991B-1FD8FB94D9A3}" type="presParOf" srcId="{41E34338-D552-44A7-8952-13FDA7AFFFAC}" destId="{5BC7C312-DE4A-46FF-A02E-BDB2C3DF4530}" srcOrd="3" destOrd="0" presId="urn:microsoft.com/office/officeart/2018/2/layout/IconCircleList"/>
    <dgm:cxn modelId="{06813665-5DE8-4146-807A-2F6BC518365A}" type="presParOf" srcId="{9290238A-B01B-4F95-AE5D-90E3FF5734AF}" destId="{81EBBA37-B97C-48DD-9884-4EFE6014A9A1}" srcOrd="9" destOrd="0" presId="urn:microsoft.com/office/officeart/2018/2/layout/IconCircleList"/>
    <dgm:cxn modelId="{5269599F-A36B-4562-A2A2-78701ADCD846}" type="presParOf" srcId="{9290238A-B01B-4F95-AE5D-90E3FF5734AF}" destId="{E4FAE3FB-CEED-4BF0-88CD-D490BCB27064}" srcOrd="10" destOrd="0" presId="urn:microsoft.com/office/officeart/2018/2/layout/IconCircleList"/>
    <dgm:cxn modelId="{89BB787B-FC68-4068-A1B6-41D5A235860B}" type="presParOf" srcId="{E4FAE3FB-CEED-4BF0-88CD-D490BCB27064}" destId="{226DC819-703C-468D-B7BF-BE9EBD5362FB}" srcOrd="0" destOrd="0" presId="urn:microsoft.com/office/officeart/2018/2/layout/IconCircleList"/>
    <dgm:cxn modelId="{1EB212B1-2C10-4856-B16C-B9206FC21BFB}" type="presParOf" srcId="{E4FAE3FB-CEED-4BF0-88CD-D490BCB27064}" destId="{C5FC9840-BE0B-4F68-9DD3-058FDB895B58}" srcOrd="1" destOrd="0" presId="urn:microsoft.com/office/officeart/2018/2/layout/IconCircleList"/>
    <dgm:cxn modelId="{F90DCA74-E0E5-493E-9F45-000E85C2CCBC}" type="presParOf" srcId="{E4FAE3FB-CEED-4BF0-88CD-D490BCB27064}" destId="{0D795454-2FAE-4928-9863-1C2AB0190235}" srcOrd="2" destOrd="0" presId="urn:microsoft.com/office/officeart/2018/2/layout/IconCircleList"/>
    <dgm:cxn modelId="{D38E8346-20D3-4980-8CA8-A18CA7D0E832}" type="presParOf" srcId="{E4FAE3FB-CEED-4BF0-88CD-D490BCB27064}" destId="{746DB2CE-9FDB-4D14-BB6C-8408ECF20A47}" srcOrd="3" destOrd="0" presId="urn:microsoft.com/office/officeart/2018/2/layout/IconCircleList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A261B0-2602-410F-B942-9E1C223150F8}">
      <dsp:nvSpPr>
        <dsp:cNvPr id="0" name=""/>
        <dsp:cNvSpPr/>
      </dsp:nvSpPr>
      <dsp:spPr>
        <a:xfrm>
          <a:off x="0" y="371"/>
          <a:ext cx="8548099" cy="86854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05B454-AD5F-4997-AC06-CC9CB3A7B742}">
      <dsp:nvSpPr>
        <dsp:cNvPr id="0" name=""/>
        <dsp:cNvSpPr/>
      </dsp:nvSpPr>
      <dsp:spPr>
        <a:xfrm>
          <a:off x="262735" y="195794"/>
          <a:ext cx="477700" cy="4777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608035-BC58-4DF7-A4E8-16D6DD657ECB}">
      <dsp:nvSpPr>
        <dsp:cNvPr id="0" name=""/>
        <dsp:cNvSpPr/>
      </dsp:nvSpPr>
      <dsp:spPr>
        <a:xfrm>
          <a:off x="1003171" y="371"/>
          <a:ext cx="7544927" cy="8685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921" tIns="91921" rIns="91921" bIns="91921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Group project investigating a real materials characterization problem</a:t>
          </a:r>
        </a:p>
      </dsp:txBody>
      <dsp:txXfrm>
        <a:off x="1003171" y="371"/>
        <a:ext cx="7544927" cy="868547"/>
      </dsp:txXfrm>
    </dsp:sp>
    <dsp:sp modelId="{406CF892-14BD-47EC-A986-023984F6370A}">
      <dsp:nvSpPr>
        <dsp:cNvPr id="0" name=""/>
        <dsp:cNvSpPr/>
      </dsp:nvSpPr>
      <dsp:spPr>
        <a:xfrm>
          <a:off x="0" y="1086054"/>
          <a:ext cx="8548099" cy="86854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6BE8F0-ACDF-4F73-A43D-E5BBBB24C63C}">
      <dsp:nvSpPr>
        <dsp:cNvPr id="0" name=""/>
        <dsp:cNvSpPr/>
      </dsp:nvSpPr>
      <dsp:spPr>
        <a:xfrm>
          <a:off x="262735" y="1281478"/>
          <a:ext cx="477700" cy="4777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E57AD8-8B67-4957-9C8B-D2E69C3386AB}">
      <dsp:nvSpPr>
        <dsp:cNvPr id="0" name=""/>
        <dsp:cNvSpPr/>
      </dsp:nvSpPr>
      <dsp:spPr>
        <a:xfrm>
          <a:off x="1003171" y="1086054"/>
          <a:ext cx="7544927" cy="8685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921" tIns="91921" rIns="91921" bIns="91921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Analyze materials using multiple techniques learned</a:t>
          </a:r>
        </a:p>
      </dsp:txBody>
      <dsp:txXfrm>
        <a:off x="1003171" y="1086054"/>
        <a:ext cx="7544927" cy="868547"/>
      </dsp:txXfrm>
    </dsp:sp>
    <dsp:sp modelId="{14466A1F-CF36-4618-ACAA-A8B0E105E7F0}">
      <dsp:nvSpPr>
        <dsp:cNvPr id="0" name=""/>
        <dsp:cNvSpPr/>
      </dsp:nvSpPr>
      <dsp:spPr>
        <a:xfrm>
          <a:off x="0" y="2171738"/>
          <a:ext cx="8548099" cy="86854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AEB429-7C35-434A-89A2-44476407400D}">
      <dsp:nvSpPr>
        <dsp:cNvPr id="0" name=""/>
        <dsp:cNvSpPr/>
      </dsp:nvSpPr>
      <dsp:spPr>
        <a:xfrm>
          <a:off x="262735" y="2367161"/>
          <a:ext cx="477700" cy="4777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BEB8B8-534E-4328-AFFF-47DC0270BB85}">
      <dsp:nvSpPr>
        <dsp:cNvPr id="0" name=""/>
        <dsp:cNvSpPr/>
      </dsp:nvSpPr>
      <dsp:spPr>
        <a:xfrm>
          <a:off x="1003171" y="2171738"/>
          <a:ext cx="7544927" cy="8685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921" tIns="91921" rIns="91921" bIns="91921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Present your findings at the end of Winter Term</a:t>
          </a:r>
        </a:p>
      </dsp:txBody>
      <dsp:txXfrm>
        <a:off x="1003171" y="2171738"/>
        <a:ext cx="7544927" cy="86854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BA174F-3170-45BC-B124-E791DA059A25}">
      <dsp:nvSpPr>
        <dsp:cNvPr id="0" name=""/>
        <dsp:cNvSpPr/>
      </dsp:nvSpPr>
      <dsp:spPr>
        <a:xfrm>
          <a:off x="315285" y="622270"/>
          <a:ext cx="663568" cy="663568"/>
        </a:xfrm>
        <a:prstGeom prst="ellipse">
          <a:avLst/>
        </a:prstGeom>
        <a:solidFill>
          <a:srgbClr val="FBE217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461B83-7627-4D27-A28C-28F25A848F23}">
      <dsp:nvSpPr>
        <dsp:cNvPr id="0" name=""/>
        <dsp:cNvSpPr/>
      </dsp:nvSpPr>
      <dsp:spPr>
        <a:xfrm>
          <a:off x="454634" y="761619"/>
          <a:ext cx="384869" cy="38486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8249A5-B63B-4B77-8707-467AA37AFECA}">
      <dsp:nvSpPr>
        <dsp:cNvPr id="0" name=""/>
        <dsp:cNvSpPr/>
      </dsp:nvSpPr>
      <dsp:spPr>
        <a:xfrm>
          <a:off x="1005833" y="622270"/>
          <a:ext cx="1923310" cy="6635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334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Open Sans"/>
              <a:ea typeface="Open Sans"/>
              <a:cs typeface="Open Sans"/>
            </a:rPr>
            <a:t>We have a large and varied tool set, all in one location</a:t>
          </a:r>
        </a:p>
      </dsp:txBody>
      <dsp:txXfrm>
        <a:off x="1005833" y="622270"/>
        <a:ext cx="1923310" cy="663568"/>
      </dsp:txXfrm>
    </dsp:sp>
    <dsp:sp modelId="{54998FB0-EF6E-4CCC-A7B9-69C59D8F1F30}">
      <dsp:nvSpPr>
        <dsp:cNvPr id="0" name=""/>
        <dsp:cNvSpPr/>
      </dsp:nvSpPr>
      <dsp:spPr>
        <a:xfrm>
          <a:off x="3137301" y="622270"/>
          <a:ext cx="663568" cy="663568"/>
        </a:xfrm>
        <a:prstGeom prst="ellipse">
          <a:avLst/>
        </a:prstGeom>
        <a:solidFill>
          <a:srgbClr val="FBE217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C44953-0814-4E3C-9B11-3E6E88DE6673}">
      <dsp:nvSpPr>
        <dsp:cNvPr id="0" name=""/>
        <dsp:cNvSpPr/>
      </dsp:nvSpPr>
      <dsp:spPr>
        <a:xfrm>
          <a:off x="3276651" y="761619"/>
          <a:ext cx="384869" cy="38486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6FE76B-300A-4B5F-8DC3-33E728B04167}">
      <dsp:nvSpPr>
        <dsp:cNvPr id="0" name=""/>
        <dsp:cNvSpPr/>
      </dsp:nvSpPr>
      <dsp:spPr>
        <a:xfrm>
          <a:off x="3886207" y="622270"/>
          <a:ext cx="1923310" cy="6635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Open Sans"/>
              <a:ea typeface="Open Sans"/>
              <a:cs typeface="Open Sans"/>
            </a:rPr>
            <a:t>Only open-access facility in the world with some of these tools!</a:t>
          </a:r>
        </a:p>
      </dsp:txBody>
      <dsp:txXfrm>
        <a:off x="3886207" y="622270"/>
        <a:ext cx="1923310" cy="663568"/>
      </dsp:txXfrm>
    </dsp:sp>
    <dsp:sp modelId="{1C557B8A-5EC8-401E-B139-E731FC03EA13}">
      <dsp:nvSpPr>
        <dsp:cNvPr id="0" name=""/>
        <dsp:cNvSpPr/>
      </dsp:nvSpPr>
      <dsp:spPr>
        <a:xfrm>
          <a:off x="5959318" y="622270"/>
          <a:ext cx="663568" cy="663568"/>
        </a:xfrm>
        <a:prstGeom prst="ellipse">
          <a:avLst/>
        </a:prstGeom>
        <a:solidFill>
          <a:srgbClr val="FBE217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2F3F56-E513-43BB-8EF2-F99658B956D5}">
      <dsp:nvSpPr>
        <dsp:cNvPr id="0" name=""/>
        <dsp:cNvSpPr/>
      </dsp:nvSpPr>
      <dsp:spPr>
        <a:xfrm>
          <a:off x="6098667" y="761619"/>
          <a:ext cx="384869" cy="38486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46FFF8-A8DB-4FFD-B150-D035EE44696E}">
      <dsp:nvSpPr>
        <dsp:cNvPr id="0" name=""/>
        <dsp:cNvSpPr/>
      </dsp:nvSpPr>
      <dsp:spPr>
        <a:xfrm>
          <a:off x="6656310" y="622270"/>
          <a:ext cx="1923310" cy="6635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334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Open Sans"/>
              <a:ea typeface="Open Sans"/>
              <a:cs typeface="Open Sans"/>
            </a:rPr>
            <a:t>Equipment and expertise to characterize nearly any phase of material from liquid, to solid-state. </a:t>
          </a:r>
        </a:p>
      </dsp:txBody>
      <dsp:txXfrm>
        <a:off x="6656310" y="622270"/>
        <a:ext cx="1923310" cy="663568"/>
      </dsp:txXfrm>
    </dsp:sp>
    <dsp:sp modelId="{2BBF1D05-86E2-448A-B0E7-439CAC488C2F}">
      <dsp:nvSpPr>
        <dsp:cNvPr id="0" name=""/>
        <dsp:cNvSpPr/>
      </dsp:nvSpPr>
      <dsp:spPr>
        <a:xfrm>
          <a:off x="315285" y="2188200"/>
          <a:ext cx="663568" cy="663568"/>
        </a:xfrm>
        <a:prstGeom prst="ellipse">
          <a:avLst/>
        </a:prstGeom>
        <a:solidFill>
          <a:srgbClr val="FBE217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DE379C-83F4-4BCB-9EF7-EA08C972403B}">
      <dsp:nvSpPr>
        <dsp:cNvPr id="0" name=""/>
        <dsp:cNvSpPr/>
      </dsp:nvSpPr>
      <dsp:spPr>
        <a:xfrm>
          <a:off x="454634" y="2326484"/>
          <a:ext cx="384869" cy="38486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3A28E2-D1B4-4DAF-9861-6BBC0102FAAB}">
      <dsp:nvSpPr>
        <dsp:cNvPr id="0" name=""/>
        <dsp:cNvSpPr/>
      </dsp:nvSpPr>
      <dsp:spPr>
        <a:xfrm>
          <a:off x="1004253" y="2176462"/>
          <a:ext cx="2027888" cy="6635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Open Sans"/>
              <a:ea typeface="Open Sans"/>
              <a:cs typeface="Open Sans"/>
            </a:rPr>
            <a:t>In-house custom machine &amp; electronics shop for novel sample prep, &amp; custom parts for equipment.</a:t>
          </a:r>
        </a:p>
      </dsp:txBody>
      <dsp:txXfrm>
        <a:off x="1004253" y="2176462"/>
        <a:ext cx="2027888" cy="663568"/>
      </dsp:txXfrm>
    </dsp:sp>
    <dsp:sp modelId="{85E45963-64E4-435B-85E5-D0191864E359}">
      <dsp:nvSpPr>
        <dsp:cNvPr id="0" name=""/>
        <dsp:cNvSpPr/>
      </dsp:nvSpPr>
      <dsp:spPr>
        <a:xfrm>
          <a:off x="3136392" y="2176462"/>
          <a:ext cx="663568" cy="663568"/>
        </a:xfrm>
        <a:prstGeom prst="ellipse">
          <a:avLst/>
        </a:prstGeom>
        <a:solidFill>
          <a:srgbClr val="DEDAD5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8712A0-9426-44FA-86C8-6B8F610A64D6}">
      <dsp:nvSpPr>
        <dsp:cNvPr id="0" name=""/>
        <dsp:cNvSpPr/>
      </dsp:nvSpPr>
      <dsp:spPr>
        <a:xfrm>
          <a:off x="3272179" y="2306878"/>
          <a:ext cx="384869" cy="384869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C7C312-DE4A-46FF-A02E-BDB2C3DF4530}">
      <dsp:nvSpPr>
        <dsp:cNvPr id="0" name=""/>
        <dsp:cNvSpPr/>
      </dsp:nvSpPr>
      <dsp:spPr>
        <a:xfrm>
          <a:off x="3886582" y="2176462"/>
          <a:ext cx="1923310" cy="6635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334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Open Sans"/>
              <a:ea typeface="Open Sans"/>
              <a:cs typeface="Open Sans"/>
            </a:rPr>
            <a:t>On-site service engineer for greater than 95% tool uptime across facility. </a:t>
          </a:r>
        </a:p>
      </dsp:txBody>
      <dsp:txXfrm>
        <a:off x="3886582" y="2176462"/>
        <a:ext cx="1923310" cy="663568"/>
      </dsp:txXfrm>
    </dsp:sp>
    <dsp:sp modelId="{226DC819-703C-468D-B7BF-BE9EBD5362FB}">
      <dsp:nvSpPr>
        <dsp:cNvPr id="0" name=""/>
        <dsp:cNvSpPr/>
      </dsp:nvSpPr>
      <dsp:spPr>
        <a:xfrm>
          <a:off x="5961885" y="2188200"/>
          <a:ext cx="663568" cy="663568"/>
        </a:xfrm>
        <a:prstGeom prst="ellipse">
          <a:avLst/>
        </a:prstGeom>
        <a:solidFill>
          <a:srgbClr val="FBE217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FC9840-BE0B-4F68-9DD3-058FDB895B58}">
      <dsp:nvSpPr>
        <dsp:cNvPr id="0" name=""/>
        <dsp:cNvSpPr/>
      </dsp:nvSpPr>
      <dsp:spPr>
        <a:xfrm>
          <a:off x="6099583" y="2331622"/>
          <a:ext cx="384869" cy="384869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6DB2CE-9FDB-4D14-BB6C-8408ECF20A47}">
      <dsp:nvSpPr>
        <dsp:cNvPr id="0" name=""/>
        <dsp:cNvSpPr/>
      </dsp:nvSpPr>
      <dsp:spPr>
        <a:xfrm>
          <a:off x="6708599" y="2176462"/>
          <a:ext cx="1923310" cy="6635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Open Sans"/>
              <a:ea typeface="Open Sans"/>
              <a:cs typeface="Open Sans"/>
            </a:rPr>
            <a:t>Continual reinvestment in cutting-edge equipment to grow scientific impact of facility. </a:t>
          </a:r>
        </a:p>
      </dsp:txBody>
      <dsp:txXfrm>
        <a:off x="6708599" y="2176462"/>
        <a:ext cx="1923310" cy="6635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A9CDE1-CA5B-0247-A43D-7376A20431E9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00146C-0EFC-6F41-9322-64E1AA29A9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311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43C35A-8BF7-5B47-8AD3-2CCCD1288B72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51E5A1-DF78-C547-86AD-9F624F5907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02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1E5A1-DF78-C547-86AD-9F624F5907B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323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1E5A1-DF78-C547-86AD-9F624F5907B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4584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EPMA:</a:t>
            </a:r>
          </a:p>
          <a:p>
            <a:r>
              <a:rPr lang="en-US">
                <a:cs typeface="Calibri"/>
              </a:rPr>
              <a:t>-Ti in quartz important thermobarometer in geology</a:t>
            </a:r>
          </a:p>
          <a:p>
            <a:r>
              <a:rPr lang="en-US">
                <a:cs typeface="Calibri"/>
              </a:rPr>
              <a:t>-Ca/other elements can show how a mineral has formed and/or been impacted by heat/pressure events</a:t>
            </a:r>
          </a:p>
          <a:p>
            <a:r>
              <a:rPr lang="en-US">
                <a:cs typeface="Calibri"/>
              </a:rPr>
              <a:t>-accurate thin film compositions can be determined by measuring samples at 3 voltages and then using modeling software to back out the composition of the film vs substrate</a:t>
            </a: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1E5A1-DF78-C547-86AD-9F624F5907B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6195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1E5A1-DF78-C547-86AD-9F624F5907B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367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EBBA12A-DE68-4069-852D-D07752962D30}"/>
              </a:ext>
            </a:extLst>
          </p:cNvPr>
          <p:cNvSpPr/>
          <p:nvPr userDrawn="1"/>
        </p:nvSpPr>
        <p:spPr>
          <a:xfrm>
            <a:off x="676912" y="4570275"/>
            <a:ext cx="8467091" cy="583691"/>
          </a:xfrm>
          <a:prstGeom prst="rect">
            <a:avLst/>
          </a:prstGeom>
          <a:solidFill>
            <a:srgbClr val="0E4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DB409C-BBCD-4FAB-8844-B0FA0EE3B2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911" y="4575345"/>
            <a:ext cx="1371600" cy="5836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8251" y="760910"/>
            <a:ext cx="7597100" cy="213955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800" b="1"/>
            </a:lvl1pPr>
          </a:lstStyle>
          <a:p>
            <a:r>
              <a:rPr lang="en-US"/>
              <a:t>Master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18251" y="2920702"/>
            <a:ext cx="7597100" cy="11251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8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Master Subtitle</a:t>
            </a:r>
          </a:p>
        </p:txBody>
      </p:sp>
    </p:spTree>
    <p:extLst>
      <p:ext uri="{BB962C8B-B14F-4D97-AF65-F5344CB8AC3E}">
        <p14:creationId xmlns:p14="http://schemas.microsoft.com/office/powerpoint/2010/main" val="661713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2DB409C-BBCD-4FAB-8844-B0FA0EE3B2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911" y="4575345"/>
            <a:ext cx="1371600" cy="5836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8251" y="760910"/>
            <a:ext cx="7597100" cy="213955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800" b="1"/>
            </a:lvl1pPr>
          </a:lstStyle>
          <a:p>
            <a:r>
              <a:rPr lang="en-US"/>
              <a:t>Master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18251" y="2920702"/>
            <a:ext cx="7597100" cy="11251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8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Master Subtitle</a:t>
            </a:r>
          </a:p>
        </p:txBody>
      </p:sp>
      <p:pic>
        <p:nvPicPr>
          <p:cNvPr id="6" name="Picture 5" descr="CamcorLogolowRes.jpg">
            <a:extLst>
              <a:ext uri="{FF2B5EF4-FFF2-40B4-BE49-F238E27FC236}">
                <a16:creationId xmlns:a16="http://schemas.microsoft.com/office/drawing/2014/main" id="{CBFBC460-BE98-4D78-989D-7E95F6D097A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3927" y="4484688"/>
            <a:ext cx="1293303" cy="57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369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2DB409C-BBCD-4FAB-8844-B0FA0EE3B2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911" y="4575345"/>
            <a:ext cx="1371600" cy="5836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8251" y="760910"/>
            <a:ext cx="7597100" cy="213955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800" b="1"/>
            </a:lvl1pPr>
          </a:lstStyle>
          <a:p>
            <a:r>
              <a:rPr lang="en-US"/>
              <a:t>Master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18251" y="2920702"/>
            <a:ext cx="7597100" cy="11251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8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Master Subtitle</a:t>
            </a:r>
          </a:p>
        </p:txBody>
      </p:sp>
    </p:spTree>
    <p:extLst>
      <p:ext uri="{BB962C8B-B14F-4D97-AF65-F5344CB8AC3E}">
        <p14:creationId xmlns:p14="http://schemas.microsoft.com/office/powerpoint/2010/main" val="385451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mcorLogolowRes.jpg">
            <a:extLst>
              <a:ext uri="{FF2B5EF4-FFF2-40B4-BE49-F238E27FC236}">
                <a16:creationId xmlns:a16="http://schemas.microsoft.com/office/drawing/2014/main" id="{ED671D7D-6AC0-4E6F-B138-D631C9F7A5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3927" y="4484688"/>
            <a:ext cx="1293303" cy="57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522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58E54E-28CC-4440-984B-B32E621C51F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2886" y="593502"/>
            <a:ext cx="8877300" cy="5492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892" indent="0">
              <a:buNone/>
              <a:defRPr/>
            </a:lvl2pPr>
            <a:lvl3pPr marL="685783" indent="0">
              <a:buNone/>
              <a:defRPr/>
            </a:lvl3pPr>
            <a:lvl4pPr marL="1028675" indent="0">
              <a:buNone/>
              <a:defRPr/>
            </a:lvl4pPr>
            <a:lvl5pPr marL="1371566" indent="0">
              <a:buNone/>
              <a:defRPr/>
            </a:lvl5pPr>
          </a:lstStyle>
          <a:p>
            <a:pPr lvl="0"/>
            <a:r>
              <a:rPr lang="en-US"/>
              <a:t>Subheading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92E4542-DF31-4BC8-8D10-7FEACEE345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3814" y="136348"/>
            <a:ext cx="8876372" cy="54938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b="1"/>
            </a:lvl1pPr>
          </a:lstStyle>
          <a:p>
            <a:r>
              <a:rPr lang="en-US"/>
              <a:t>Heading</a:t>
            </a:r>
          </a:p>
        </p:txBody>
      </p:sp>
      <p:pic>
        <p:nvPicPr>
          <p:cNvPr id="6" name="Picture 5" descr="CamcorLogolowRes.jpg">
            <a:extLst>
              <a:ext uri="{FF2B5EF4-FFF2-40B4-BE49-F238E27FC236}">
                <a16:creationId xmlns:a16="http://schemas.microsoft.com/office/drawing/2014/main" id="{D9817117-2D35-4CA6-B97A-56AD415C2C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3927" y="4484688"/>
            <a:ext cx="1293303" cy="57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851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951" y="1381874"/>
            <a:ext cx="8548099" cy="304065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 descr="CamcorLogolowRes.jpg">
            <a:extLst>
              <a:ext uri="{FF2B5EF4-FFF2-40B4-BE49-F238E27FC236}">
                <a16:creationId xmlns:a16="http://schemas.microsoft.com/office/drawing/2014/main" id="{D9817117-2D35-4CA6-B97A-56AD415C2C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3927" y="4484688"/>
            <a:ext cx="1293303" cy="571068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6B8EDED-6744-4B31-9305-1348E30E95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2886" y="593502"/>
            <a:ext cx="8877300" cy="5492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892" indent="0">
              <a:buNone/>
              <a:defRPr/>
            </a:lvl2pPr>
            <a:lvl3pPr marL="685783" indent="0">
              <a:buNone/>
              <a:defRPr/>
            </a:lvl3pPr>
            <a:lvl4pPr marL="1028675" indent="0">
              <a:buNone/>
              <a:defRPr/>
            </a:lvl4pPr>
            <a:lvl5pPr marL="1371566" indent="0">
              <a:buNone/>
              <a:defRPr/>
            </a:lvl5pPr>
          </a:lstStyle>
          <a:p>
            <a:pPr lvl="0"/>
            <a:r>
              <a:rPr lang="en-US"/>
              <a:t>Subheading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39FDD47-44E8-41D8-8CB1-59475A5A50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3814" y="136348"/>
            <a:ext cx="8876372" cy="54938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b="1"/>
            </a:lvl1pPr>
          </a:lstStyle>
          <a:p>
            <a:r>
              <a:rPr lang="en-US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874391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951" y="1380744"/>
            <a:ext cx="4114800" cy="304495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 descr="CamcorLogolowRes.jpg">
            <a:extLst>
              <a:ext uri="{FF2B5EF4-FFF2-40B4-BE49-F238E27FC236}">
                <a16:creationId xmlns:a16="http://schemas.microsoft.com/office/drawing/2014/main" id="{D9817117-2D35-4CA6-B97A-56AD415C2C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3927" y="4484688"/>
            <a:ext cx="1293303" cy="571068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F5ECA2-7BAD-4180-9632-A17085F1EEF5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731249" y="1380744"/>
            <a:ext cx="4114800" cy="304495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00C2537-3F06-4622-AFF1-93C5A97D275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2886" y="593502"/>
            <a:ext cx="8877300" cy="5492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892" indent="0">
              <a:buNone/>
              <a:defRPr/>
            </a:lvl2pPr>
            <a:lvl3pPr marL="685783" indent="0">
              <a:buNone/>
              <a:defRPr/>
            </a:lvl3pPr>
            <a:lvl4pPr marL="1028675" indent="0">
              <a:buNone/>
              <a:defRPr/>
            </a:lvl4pPr>
            <a:lvl5pPr marL="1371566" indent="0">
              <a:buNone/>
              <a:defRPr/>
            </a:lvl5pPr>
          </a:lstStyle>
          <a:p>
            <a:pPr lvl="0"/>
            <a:r>
              <a:rPr lang="en-US"/>
              <a:t>Subheading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1B5E29B-563D-4C7A-9B7C-11BCF6245E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3814" y="136348"/>
            <a:ext cx="8876372" cy="54938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b="1"/>
            </a:lvl1pPr>
          </a:lstStyle>
          <a:p>
            <a:r>
              <a:rPr lang="en-US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1102263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913" y="273844"/>
            <a:ext cx="7838439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013" y="1369219"/>
            <a:ext cx="3735188" cy="307439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5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16259" y="1369219"/>
            <a:ext cx="3699092" cy="307439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5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>
          <a:xfrm>
            <a:off x="6457951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EC94947C-1363-7F41-9BCC-01D0415EFA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403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573840"/>
            <a:ext cx="676911" cy="56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711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18" r:id="rId2"/>
    <p:sldLayoutId id="2147483719" r:id="rId3"/>
    <p:sldLayoutId id="2147483711" r:id="rId4"/>
    <p:sldLayoutId id="2147483717" r:id="rId5"/>
    <p:sldLayoutId id="2147483706" r:id="rId6"/>
    <p:sldLayoutId id="2147483716" r:id="rId7"/>
    <p:sldLayoutId id="2147483708" r:id="rId8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Open Sans" charset="0"/>
          <a:ea typeface="Open Sans" charset="0"/>
          <a:cs typeface="Open Sans" charset="0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1"/>
        </a:spcBef>
        <a:buFont typeface="Arial"/>
        <a:buChar char="•"/>
        <a:defRPr sz="2100" kern="1200">
          <a:solidFill>
            <a:schemeClr val="tx1"/>
          </a:solidFill>
          <a:latin typeface="Open Sans" charset="0"/>
          <a:ea typeface="Open Sans" charset="0"/>
          <a:cs typeface="Open Sans" charset="0"/>
        </a:defRPr>
      </a:lvl1pPr>
      <a:lvl2pPr marL="514338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Open Sans" charset="0"/>
          <a:ea typeface="Open Sans" charset="0"/>
          <a:cs typeface="Open Sans" charset="0"/>
        </a:defRPr>
      </a:lvl2pPr>
      <a:lvl3pPr marL="857229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Open Sans" charset="0"/>
          <a:ea typeface="Open Sans" charset="0"/>
          <a:cs typeface="Open Sans" charset="0"/>
        </a:defRPr>
      </a:lvl3pPr>
      <a:lvl4pPr marL="1200121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1" kern="1200">
          <a:solidFill>
            <a:schemeClr val="tx1"/>
          </a:solidFill>
          <a:latin typeface="Open Sans" charset="0"/>
          <a:ea typeface="Open Sans" charset="0"/>
          <a:cs typeface="Open Sans" charset="0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1" kern="1200">
          <a:solidFill>
            <a:schemeClr val="tx1"/>
          </a:solidFill>
          <a:latin typeface="Open Sans" charset="0"/>
          <a:ea typeface="Open Sans" charset="0"/>
          <a:cs typeface="Open Sans" charset="0"/>
        </a:defRPr>
      </a:lvl5pPr>
      <a:lvl6pPr marL="1885904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5.jpe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wH69ndnSwA0?feature=oembed" TargetMode="External"/><Relationship Id="rId6" Type="http://schemas.openxmlformats.org/officeDocument/2006/relationships/image" Target="../media/image34.tiff"/><Relationship Id="rId5" Type="http://schemas.openxmlformats.org/officeDocument/2006/relationships/image" Target="../media/image33.tiff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eg"/><Relationship Id="rId5" Type="http://schemas.openxmlformats.org/officeDocument/2006/relationships/image" Target="../media/image40.png"/><Relationship Id="rId4" Type="http://schemas.openxmlformats.org/officeDocument/2006/relationships/image" Target="../media/image39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1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tif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camcor.uoregon.edu/advanced-materials-analysis-and-characterization-masters-degree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tiff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8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16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0.png"/><Relationship Id="rId7" Type="http://schemas.openxmlformats.org/officeDocument/2006/relationships/image" Target="../media/image31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3479FFD-E14B-4BFC-A07A-3DCC69E58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9756"/>
            <a:ext cx="9144000" cy="2139553"/>
          </a:xfrm>
        </p:spPr>
        <p:txBody>
          <a:bodyPr>
            <a:normAutofit/>
          </a:bodyPr>
          <a:lstStyle/>
          <a:p>
            <a:r>
              <a:rPr lang="en-US" sz="96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AMAC</a:t>
            </a:r>
            <a:r>
              <a:rPr lang="en-US" sz="66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br>
              <a:rPr lang="en-US" sz="4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400" b="1" u="sng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en-US" sz="2400" b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dvanced </a:t>
            </a:r>
            <a:r>
              <a:rPr lang="en-US" sz="2400" b="1" u="sng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</a:t>
            </a:r>
            <a:r>
              <a:rPr lang="en-US" sz="2400" b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aterials </a:t>
            </a:r>
            <a:r>
              <a:rPr lang="en-US" sz="2400" b="1" u="sng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en-US" sz="2400" b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nalysis and </a:t>
            </a:r>
            <a:r>
              <a:rPr lang="en-US" sz="2400" b="1" u="sng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</a:t>
            </a:r>
            <a:r>
              <a:rPr lang="en-US" sz="2400" b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haracterization</a:t>
            </a:r>
            <a:br>
              <a:rPr lang="en-US" sz="2400" b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400" b="0" i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Master’s Degree Program</a:t>
            </a:r>
          </a:p>
        </p:txBody>
      </p:sp>
      <p:pic>
        <p:nvPicPr>
          <p:cNvPr id="5" name="Picture 4" descr="CamcorLogolowRes.jpg">
            <a:extLst>
              <a:ext uri="{FF2B5EF4-FFF2-40B4-BE49-F238E27FC236}">
                <a16:creationId xmlns:a16="http://schemas.microsoft.com/office/drawing/2014/main" id="{0D6566E1-132B-4A26-8C2A-7EAE24E22C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2672999"/>
            <a:ext cx="2743200" cy="1211283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49F7CF9-7FEB-48AA-B0A7-EF16A4BC79EB}"/>
              </a:ext>
            </a:extLst>
          </p:cNvPr>
          <p:cNvSpPr txBox="1">
            <a:spLocks/>
          </p:cNvSpPr>
          <p:nvPr/>
        </p:nvSpPr>
        <p:spPr>
          <a:xfrm>
            <a:off x="773450" y="3952339"/>
            <a:ext cx="7597100" cy="3954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685783" rtl="0" eaLnBrk="1" latinLnBrk="0" hangingPunct="1">
              <a:lnSpc>
                <a:spcPct val="90000"/>
              </a:lnSpc>
              <a:spcBef>
                <a:spcPts val="751"/>
              </a:spcBef>
              <a:buFont typeface="Arial"/>
              <a:buNone/>
              <a:defRPr sz="2000" kern="1200">
                <a:solidFill>
                  <a:srgbClr val="898989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342891" indent="0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685783" indent="0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1" kern="1200">
                <a:solidFill>
                  <a:schemeClr val="tx1">
                    <a:tint val="7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028674" indent="0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371566" indent="0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5pPr>
            <a:lvl6pPr marL="1714457" indent="0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349" indent="0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240" indent="0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131" indent="0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u="sng">
                <a:solidFill>
                  <a:schemeClr val="tx1">
                    <a:lumMod val="50000"/>
                    <a:lumOff val="50000"/>
                  </a:schemeClr>
                </a:solidFill>
                <a:latin typeface="KievitPro-Bold" panose="020B0804030101020102" pitchFamily="34" charset="0"/>
                <a:ea typeface="Arial" charset="0"/>
                <a:cs typeface="KodchiangUPC" panose="02020603050405020304" pitchFamily="18" charset="-34"/>
              </a:rPr>
              <a:t>C</a:t>
            </a:r>
            <a:r>
              <a:rPr lang="en-US" sz="1600" b="1">
                <a:solidFill>
                  <a:schemeClr val="tx1">
                    <a:lumMod val="50000"/>
                    <a:lumOff val="50000"/>
                  </a:schemeClr>
                </a:solidFill>
                <a:latin typeface="KievitPro-Bold" panose="020B0804030101020102" pitchFamily="34" charset="0"/>
                <a:ea typeface="Arial" charset="0"/>
                <a:cs typeface="KodchiangUPC" panose="02020603050405020304" pitchFamily="18" charset="-34"/>
              </a:rPr>
              <a:t>enter for </a:t>
            </a:r>
            <a:r>
              <a:rPr lang="en-US" sz="1600" b="1" u="sng">
                <a:solidFill>
                  <a:schemeClr val="tx1">
                    <a:lumMod val="50000"/>
                    <a:lumOff val="50000"/>
                  </a:schemeClr>
                </a:solidFill>
                <a:latin typeface="KievitPro-Bold" panose="020B0804030101020102" pitchFamily="34" charset="0"/>
                <a:ea typeface="Arial" charset="0"/>
                <a:cs typeface="KodchiangUPC" panose="02020603050405020304" pitchFamily="18" charset="-34"/>
              </a:rPr>
              <a:t>A</a:t>
            </a:r>
            <a:r>
              <a:rPr lang="en-US" sz="1600" b="1">
                <a:solidFill>
                  <a:schemeClr val="tx1">
                    <a:lumMod val="50000"/>
                    <a:lumOff val="50000"/>
                  </a:schemeClr>
                </a:solidFill>
                <a:latin typeface="KievitPro-Bold" panose="020B0804030101020102" pitchFamily="34" charset="0"/>
                <a:ea typeface="Arial" charset="0"/>
                <a:cs typeface="KodchiangUPC" panose="02020603050405020304" pitchFamily="18" charset="-34"/>
              </a:rPr>
              <a:t>dvanced </a:t>
            </a:r>
            <a:r>
              <a:rPr lang="en-US" sz="1600" b="1" u="sng">
                <a:solidFill>
                  <a:schemeClr val="tx1">
                    <a:lumMod val="50000"/>
                    <a:lumOff val="50000"/>
                  </a:schemeClr>
                </a:solidFill>
                <a:latin typeface="KievitPro-Bold" panose="020B0804030101020102" pitchFamily="34" charset="0"/>
                <a:ea typeface="Arial" charset="0"/>
                <a:cs typeface="KodchiangUPC" panose="02020603050405020304" pitchFamily="18" charset="-34"/>
              </a:rPr>
              <a:t>M</a:t>
            </a:r>
            <a:r>
              <a:rPr lang="en-US" sz="1600" b="1">
                <a:solidFill>
                  <a:schemeClr val="tx1">
                    <a:lumMod val="50000"/>
                    <a:lumOff val="50000"/>
                  </a:schemeClr>
                </a:solidFill>
                <a:latin typeface="KievitPro-Bold" panose="020B0804030101020102" pitchFamily="34" charset="0"/>
                <a:ea typeface="Arial" charset="0"/>
                <a:cs typeface="KodchiangUPC" panose="02020603050405020304" pitchFamily="18" charset="-34"/>
              </a:rPr>
              <a:t>aterials </a:t>
            </a:r>
            <a:r>
              <a:rPr lang="en-US" sz="1600" b="1" u="sng">
                <a:solidFill>
                  <a:schemeClr val="tx1">
                    <a:lumMod val="50000"/>
                    <a:lumOff val="50000"/>
                  </a:schemeClr>
                </a:solidFill>
                <a:latin typeface="KievitPro-Bold" panose="020B0804030101020102" pitchFamily="34" charset="0"/>
                <a:ea typeface="Arial" charset="0"/>
                <a:cs typeface="KodchiangUPC" panose="02020603050405020304" pitchFamily="18" charset="-34"/>
              </a:rPr>
              <a:t>C</a:t>
            </a:r>
            <a:r>
              <a:rPr lang="en-US" sz="1600" b="1">
                <a:solidFill>
                  <a:schemeClr val="tx1">
                    <a:lumMod val="50000"/>
                    <a:lumOff val="50000"/>
                  </a:schemeClr>
                </a:solidFill>
                <a:latin typeface="KievitPro-Bold" panose="020B0804030101020102" pitchFamily="34" charset="0"/>
                <a:ea typeface="Arial" charset="0"/>
                <a:cs typeface="KodchiangUPC" panose="02020603050405020304" pitchFamily="18" charset="-34"/>
              </a:rPr>
              <a:t>haracterization in </a:t>
            </a:r>
            <a:r>
              <a:rPr lang="en-US" sz="1600" b="1" u="sng" err="1">
                <a:solidFill>
                  <a:schemeClr val="tx1">
                    <a:lumMod val="50000"/>
                    <a:lumOff val="50000"/>
                  </a:schemeClr>
                </a:solidFill>
                <a:latin typeface="KievitPro-Bold" panose="020B0804030101020102" pitchFamily="34" charset="0"/>
                <a:ea typeface="Arial" charset="0"/>
                <a:cs typeface="KodchiangUPC" panose="02020603050405020304" pitchFamily="18" charset="-34"/>
              </a:rPr>
              <a:t>OR</a:t>
            </a:r>
            <a:r>
              <a:rPr lang="en-US" sz="1600" b="1" err="1">
                <a:solidFill>
                  <a:schemeClr val="tx1">
                    <a:lumMod val="50000"/>
                    <a:lumOff val="50000"/>
                  </a:schemeClr>
                </a:solidFill>
                <a:latin typeface="KievitPro-Bold" panose="020B0804030101020102" pitchFamily="34" charset="0"/>
                <a:ea typeface="Arial" charset="0"/>
                <a:cs typeface="KodchiangUPC" panose="02020603050405020304" pitchFamily="18" charset="-34"/>
              </a:rPr>
              <a:t>egon</a:t>
            </a:r>
            <a:endParaRPr lang="en-US" sz="1600" b="1">
              <a:solidFill>
                <a:schemeClr val="tx1">
                  <a:lumMod val="50000"/>
                  <a:lumOff val="50000"/>
                </a:schemeClr>
              </a:solidFill>
              <a:latin typeface="KievitPro-Bold" panose="020B0804030101020102" pitchFamily="34" charset="0"/>
              <a:cs typeface="Kodchiang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342731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2067B5B5-77DD-47F8-B3DB-257403E130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3845" y="33713"/>
            <a:ext cx="909896" cy="9144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492C6C8-DADB-41B1-98D9-262822A48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814" y="136348"/>
            <a:ext cx="8876372" cy="549381"/>
          </a:xfrm>
        </p:spPr>
        <p:txBody>
          <a:bodyPr lIns="91440" tIns="45720" rIns="91440" bIns="45720" anchor="t">
            <a:spAutoFit/>
          </a:bodyPr>
          <a:lstStyle/>
          <a:p>
            <a:r>
              <a:rPr lang="en-US">
                <a:latin typeface="Open Sans"/>
                <a:ea typeface="Open Sans"/>
                <a:cs typeface="Open Sans"/>
              </a:rPr>
              <a:t>Focused Ion Beam</a:t>
            </a:r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83D265D-E886-4534-87C2-2EF190436C4C}"/>
              </a:ext>
            </a:extLst>
          </p:cNvPr>
          <p:cNvGrpSpPr/>
          <p:nvPr/>
        </p:nvGrpSpPr>
        <p:grpSpPr>
          <a:xfrm>
            <a:off x="65900" y="1519461"/>
            <a:ext cx="4892023" cy="2598767"/>
            <a:chOff x="41052" y="1439948"/>
            <a:chExt cx="4892023" cy="259876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03006FD-EBB6-453D-9DFC-6C76B4C1D7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52" y="1811495"/>
              <a:ext cx="2421954" cy="174055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1E2CF6D-A706-4CE4-934D-F2F26F323F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1120" y="1809280"/>
              <a:ext cx="2421955" cy="1740558"/>
            </a:xfrm>
            <a:prstGeom prst="rect">
              <a:avLst/>
            </a:prstGeom>
          </p:spPr>
        </p:pic>
        <p:sp>
          <p:nvSpPr>
            <p:cNvPr id="9" name="TextBox 3">
              <a:extLst>
                <a:ext uri="{FF2B5EF4-FFF2-40B4-BE49-F238E27FC236}">
                  <a16:creationId xmlns:a16="http://schemas.microsoft.com/office/drawing/2014/main" id="{F34BC17C-06D3-4306-B9CF-BF2D6880049F}"/>
                </a:ext>
              </a:extLst>
            </p:cNvPr>
            <p:cNvSpPr txBox="1"/>
            <p:nvPr/>
          </p:nvSpPr>
          <p:spPr>
            <a:xfrm>
              <a:off x="245729" y="3577050"/>
              <a:ext cx="2012599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Open Sans"/>
                  <a:ea typeface="Open Sans"/>
                  <a:cs typeface="Open Sans"/>
                </a:rPr>
                <a:t>Looking top-down with the FIB-SEM</a:t>
              </a:r>
            </a:p>
          </p:txBody>
        </p:sp>
        <p:sp>
          <p:nvSpPr>
            <p:cNvPr id="10" name="TextBox 4">
              <a:extLst>
                <a:ext uri="{FF2B5EF4-FFF2-40B4-BE49-F238E27FC236}">
                  <a16:creationId xmlns:a16="http://schemas.microsoft.com/office/drawing/2014/main" id="{1D25AEFC-5E47-471D-BD5A-06BD50B85714}"/>
                </a:ext>
              </a:extLst>
            </p:cNvPr>
            <p:cNvSpPr txBox="1"/>
            <p:nvPr/>
          </p:nvSpPr>
          <p:spPr>
            <a:xfrm>
              <a:off x="2511119" y="3577050"/>
              <a:ext cx="2421955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Open Sans"/>
                  <a:ea typeface="Open Sans"/>
                  <a:cs typeface="Open Sans"/>
                </a:rPr>
                <a:t>Looking into the cross-section after cutting with FIB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F51F716-222E-497C-AE62-83AEEA5ED284}"/>
                </a:ext>
              </a:extLst>
            </p:cNvPr>
            <p:cNvSpPr txBox="1"/>
            <p:nvPr/>
          </p:nvSpPr>
          <p:spPr>
            <a:xfrm>
              <a:off x="41052" y="1439948"/>
              <a:ext cx="4892021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>
                  <a:latin typeface="Open Sans"/>
                  <a:ea typeface="Open Sans"/>
                  <a:cs typeface="Open Sans"/>
                </a:rPr>
                <a:t>Cross-Sectioning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236A504-F12C-4498-ABE9-623D185647FB}"/>
              </a:ext>
            </a:extLst>
          </p:cNvPr>
          <p:cNvGrpSpPr/>
          <p:nvPr/>
        </p:nvGrpSpPr>
        <p:grpSpPr>
          <a:xfrm>
            <a:off x="5459953" y="134287"/>
            <a:ext cx="2743200" cy="2375488"/>
            <a:chOff x="5074740" y="-151252"/>
            <a:chExt cx="2743200" cy="2375488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9B31AB5-BA9D-4A47-9C9D-5BED5B0B42AF}"/>
                </a:ext>
              </a:extLst>
            </p:cNvPr>
            <p:cNvGrpSpPr/>
            <p:nvPr/>
          </p:nvGrpSpPr>
          <p:grpSpPr>
            <a:xfrm>
              <a:off x="5074740" y="-151252"/>
              <a:ext cx="2743200" cy="2298755"/>
              <a:chOff x="5220455" y="87287"/>
              <a:chExt cx="2743200" cy="2298755"/>
            </a:xfrm>
          </p:grpSpPr>
          <p:pic>
            <p:nvPicPr>
              <p:cNvPr id="5" name="Picture 10" descr="A picture containing graphical user interface&#10;&#10;Description automatically generated">
                <a:extLst>
                  <a:ext uri="{FF2B5EF4-FFF2-40B4-BE49-F238E27FC236}">
                    <a16:creationId xmlns:a16="http://schemas.microsoft.com/office/drawing/2014/main" id="{9380F266-4D04-4C4A-818A-939EB20448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220455" y="867548"/>
                <a:ext cx="2743200" cy="1518494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2815400-B8D1-4D53-A3CF-1EBCB3215F3D}"/>
                  </a:ext>
                </a:extLst>
              </p:cNvPr>
              <p:cNvSpPr txBox="1"/>
              <p:nvPr/>
            </p:nvSpPr>
            <p:spPr>
              <a:xfrm>
                <a:off x="5294320" y="87287"/>
                <a:ext cx="2579204" cy="64633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b="1">
                    <a:latin typeface="Open Sans"/>
                    <a:ea typeface="Open Sans"/>
                    <a:cs typeface="Open Sans"/>
                  </a:rPr>
                  <a:t>Depositing Metals, </a:t>
                </a:r>
                <a:r>
                  <a:rPr lang="en-US" b="1" err="1">
                    <a:latin typeface="Open Sans"/>
                    <a:ea typeface="Open Sans"/>
                    <a:cs typeface="Open Sans"/>
                  </a:rPr>
                  <a:t>Nanoprototyping</a:t>
                </a:r>
                <a:endParaRPr lang="en-US" b="1">
                  <a:latin typeface="Open Sans"/>
                  <a:ea typeface="Open Sans"/>
                  <a:cs typeface="Open Sans"/>
                </a:endParaRPr>
              </a:p>
            </p:txBody>
          </p:sp>
        </p:grpSp>
        <p:sp>
          <p:nvSpPr>
            <p:cNvPr id="17" name="TextBox 4">
              <a:extLst>
                <a:ext uri="{FF2B5EF4-FFF2-40B4-BE49-F238E27FC236}">
                  <a16:creationId xmlns:a16="http://schemas.microsoft.com/office/drawing/2014/main" id="{EDF26A21-94AA-447D-AFEA-24FF1C50F292}"/>
                </a:ext>
              </a:extLst>
            </p:cNvPr>
            <p:cNvSpPr txBox="1"/>
            <p:nvPr/>
          </p:nvSpPr>
          <p:spPr>
            <a:xfrm>
              <a:off x="5109212" y="1947237"/>
              <a:ext cx="2580498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Open Sans"/>
                  <a:ea typeface="Open Sans"/>
                  <a:cs typeface="Open Sans"/>
                </a:rPr>
                <a:t>FIB deposited Pt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A5A572B-0F98-4C1D-9DF1-7859DD0F9C18}"/>
              </a:ext>
            </a:extLst>
          </p:cNvPr>
          <p:cNvGrpSpPr/>
          <p:nvPr/>
        </p:nvGrpSpPr>
        <p:grpSpPr>
          <a:xfrm>
            <a:off x="5108565" y="2479858"/>
            <a:ext cx="3445976" cy="2307340"/>
            <a:chOff x="5108565" y="2274683"/>
            <a:chExt cx="3445976" cy="2307340"/>
          </a:xfrm>
        </p:grpSpPr>
        <p:pic>
          <p:nvPicPr>
            <p:cNvPr id="14" name="Picture 14">
              <a:hlinkClick r:id="" action="ppaction://media"/>
              <a:extLst>
                <a:ext uri="{FF2B5EF4-FFF2-40B4-BE49-F238E27FC236}">
                  <a16:creationId xmlns:a16="http://schemas.microsoft.com/office/drawing/2014/main" id="{8893CAE8-D5E7-4D0F-B9D6-095A106D3D48}"/>
                </a:ext>
              </a:extLst>
            </p:cNvPr>
            <p:cNvPicPr>
              <a:picLocks noRot="1" noChangeAspect="1"/>
            </p:cNvPicPr>
            <p:nvPr>
              <a:videoFile r:link="rId1"/>
            </p:nvPr>
          </p:nvPicPr>
          <p:blipFill>
            <a:blip r:embed="rId8"/>
            <a:stretch>
              <a:fillRect/>
            </a:stretch>
          </p:blipFill>
          <p:spPr>
            <a:xfrm>
              <a:off x="5108565" y="2274683"/>
              <a:ext cx="3445976" cy="193800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74AAA76-2CD1-4775-BF74-C813B4FA9B4D}"/>
                </a:ext>
              </a:extLst>
            </p:cNvPr>
            <p:cNvSpPr txBox="1"/>
            <p:nvPr/>
          </p:nvSpPr>
          <p:spPr>
            <a:xfrm>
              <a:off x="5111915" y="4212691"/>
              <a:ext cx="3424028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>
                  <a:latin typeface="Open Sans"/>
                  <a:ea typeface="Open Sans"/>
                  <a:cs typeface="Open Sans"/>
                </a:rPr>
                <a:t>3D Reconstructions</a:t>
              </a:r>
            </a:p>
          </p:txBody>
        </p:sp>
      </p:grp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EA7822D-38E4-4F4A-99A8-542A1AA178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Open Sans"/>
                <a:ea typeface="Open Sans"/>
                <a:cs typeface="Open Sans"/>
              </a:rPr>
              <a:t>Dual Beam FIB/SEM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2361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picture containing indoor&#10;&#10;Description automatically generated">
            <a:extLst>
              <a:ext uri="{FF2B5EF4-FFF2-40B4-BE49-F238E27FC236}">
                <a16:creationId xmlns:a16="http://schemas.microsoft.com/office/drawing/2014/main" id="{B2F8DF6E-A8AF-43F9-859E-2BA1A6B725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828" y="1144368"/>
            <a:ext cx="3196319" cy="1830859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725CA7-236D-4CAB-B6E5-7681692A52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NMR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492C6C8-DADB-41B1-98D9-262822A48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Nuclear Magnetic Resonance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006F67-CC77-47D9-83D0-0DF90763C86C}"/>
              </a:ext>
            </a:extLst>
          </p:cNvPr>
          <p:cNvSpPr txBox="1"/>
          <p:nvPr/>
        </p:nvSpPr>
        <p:spPr>
          <a:xfrm>
            <a:off x="212574" y="3030259"/>
            <a:ext cx="3191417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1400">
              <a:ea typeface="Open Sans"/>
              <a:cs typeface="Open Sans"/>
            </a:endParaRPr>
          </a:p>
          <a:p>
            <a:endParaRPr lang="en-US" sz="1400">
              <a:latin typeface="Open Sans"/>
              <a:ea typeface="Open Sans"/>
              <a:cs typeface="Open Sans"/>
            </a:endParaRPr>
          </a:p>
        </p:txBody>
      </p:sp>
      <p:pic>
        <p:nvPicPr>
          <p:cNvPr id="11" name="Picture 1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BFE78BF2-32FA-4432-8F0D-CC8A408FD3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8406" y="1573678"/>
            <a:ext cx="1377538" cy="10501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7690840-7F35-4954-B5B9-1D6A6423B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397" y="2266959"/>
            <a:ext cx="1380837" cy="104564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3" descr="Diagram&#10;&#10;Description automatically generated">
            <a:extLst>
              <a:ext uri="{FF2B5EF4-FFF2-40B4-BE49-F238E27FC236}">
                <a16:creationId xmlns:a16="http://schemas.microsoft.com/office/drawing/2014/main" id="{0C84DE9F-B4DC-42C7-8A1D-81BBF17191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1348" y="3004951"/>
            <a:ext cx="1377540" cy="105248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6B3A530-DAC0-4987-9028-908DE2ADE6E6}"/>
              </a:ext>
            </a:extLst>
          </p:cNvPr>
          <p:cNvSpPr txBox="1"/>
          <p:nvPr/>
        </p:nvSpPr>
        <p:spPr>
          <a:xfrm>
            <a:off x="120365" y="3108251"/>
            <a:ext cx="4448014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Calibri"/>
                <a:ea typeface="Open Sans"/>
                <a:cs typeface="Open Sans"/>
              </a:rPr>
              <a:t>• 4 Super Conducting Magnets</a:t>
            </a:r>
          </a:p>
          <a:p>
            <a:r>
              <a:rPr lang="en-US" sz="1600">
                <a:ea typeface="Open Sans"/>
                <a:cs typeface="Calibri"/>
              </a:rPr>
              <a:t>• Specialized High Sensitivity Probes</a:t>
            </a:r>
            <a:endParaRPr lang="en-US">
              <a:cs typeface="Calibri"/>
            </a:endParaRPr>
          </a:p>
          <a:p>
            <a:r>
              <a:rPr lang="en-US" sz="1600">
                <a:ea typeface="+mn-lt"/>
                <a:cs typeface="+mn-lt"/>
              </a:rPr>
              <a:t>•</a:t>
            </a:r>
            <a:r>
              <a:rPr lang="en-US" sz="1600">
                <a:latin typeface="Calibri"/>
                <a:ea typeface="Open Sans"/>
                <a:cs typeface="Calibri"/>
              </a:rPr>
              <a:t> </a:t>
            </a:r>
            <a:r>
              <a:rPr lang="en-US" sz="1600">
                <a:latin typeface="Calibri"/>
                <a:ea typeface="Open Sans"/>
                <a:cs typeface="Open Sans"/>
              </a:rPr>
              <a:t>Solids and Liquids Dedicated Instruments</a:t>
            </a:r>
            <a:endParaRPr lang="en-US" sz="1600">
              <a:latin typeface="Calibri"/>
              <a:cs typeface="Calibri"/>
            </a:endParaRPr>
          </a:p>
          <a:p>
            <a:r>
              <a:rPr lang="en-US" sz="1600">
                <a:ea typeface="+mn-lt"/>
                <a:cs typeface="+mn-lt"/>
              </a:rPr>
              <a:t>• </a:t>
            </a:r>
            <a:r>
              <a:rPr lang="en-US" sz="1600">
                <a:latin typeface="Calibri"/>
                <a:ea typeface="Open Sans"/>
                <a:cs typeface="Open Sans"/>
              </a:rPr>
              <a:t>-196° C to 80° C Capabilities</a:t>
            </a:r>
          </a:p>
          <a:p>
            <a:r>
              <a:rPr lang="en-US" sz="1600">
                <a:latin typeface="Calibri"/>
                <a:ea typeface="Open Sans"/>
                <a:cs typeface="Calibri"/>
              </a:rPr>
              <a:t>• Large Nuclei Range</a:t>
            </a:r>
            <a:endParaRPr lang="en-US">
              <a:latin typeface="Calibri"/>
              <a:ea typeface="Open Sans"/>
              <a:cs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A04EBC1-652B-41B5-8F36-249DD105CFC7}"/>
              </a:ext>
            </a:extLst>
          </p:cNvPr>
          <p:cNvSpPr txBox="1"/>
          <p:nvPr/>
        </p:nvSpPr>
        <p:spPr>
          <a:xfrm>
            <a:off x="5187977" y="1736531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• Structure Analysis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B8F04A-A692-4C31-894D-487BF7C6B4B6}"/>
              </a:ext>
            </a:extLst>
          </p:cNvPr>
          <p:cNvSpPr txBox="1"/>
          <p:nvPr/>
        </p:nvSpPr>
        <p:spPr>
          <a:xfrm>
            <a:off x="6086048" y="2471316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• Solids/Liquid Dynamics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976D80B-D3D6-49A8-9DC9-42F871038339}"/>
              </a:ext>
            </a:extLst>
          </p:cNvPr>
          <p:cNvSpPr txBox="1"/>
          <p:nvPr/>
        </p:nvSpPr>
        <p:spPr>
          <a:xfrm>
            <a:off x="7065762" y="3376809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• Chemical Kinetics</a:t>
            </a: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7E45CE13-5DDC-45F3-8B86-FA63ED5DDDF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80" t="5179" r="1621" b="18823"/>
          <a:stretch/>
        </p:blipFill>
        <p:spPr>
          <a:xfrm>
            <a:off x="8183880" y="36576"/>
            <a:ext cx="914400" cy="914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267703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171" descr="A person wearing a white shirt and smiling at the camera&#10;&#10;Description generated with high confidence">
            <a:extLst>
              <a:ext uri="{FF2B5EF4-FFF2-40B4-BE49-F238E27FC236}">
                <a16:creationId xmlns:a16="http://schemas.microsoft.com/office/drawing/2014/main" id="{D5724C8A-3034-44F7-AE97-7F25180B80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3845" y="33713"/>
            <a:ext cx="914400" cy="9144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725CA7-236D-4CAB-B6E5-7681692A52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Electrical components, circuits, and vacuum systems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492C6C8-DADB-41B1-98D9-262822A48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Electronics and Vacuum Science</a:t>
            </a: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392036F0-1663-4D81-A5D2-2352F42D17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5273" y="2574093"/>
            <a:ext cx="2016717" cy="2659084"/>
          </a:xfrm>
          <a:prstGeom prst="rect">
            <a:avLst/>
          </a:prstGeom>
        </p:spPr>
      </p:pic>
      <p:pic>
        <p:nvPicPr>
          <p:cNvPr id="7" name="Picture 7" descr="A picture containing text, cluttered&#10;&#10;Description automatically generated">
            <a:extLst>
              <a:ext uri="{FF2B5EF4-FFF2-40B4-BE49-F238E27FC236}">
                <a16:creationId xmlns:a16="http://schemas.microsoft.com/office/drawing/2014/main" id="{05BB248B-CDC2-438C-B7FE-7C486FB5B2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0196" y="1141623"/>
            <a:ext cx="2743200" cy="23178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46BF758-C3E6-4315-8386-97DCBEE74761}"/>
              </a:ext>
            </a:extLst>
          </p:cNvPr>
          <p:cNvSpPr txBox="1"/>
          <p:nvPr/>
        </p:nvSpPr>
        <p:spPr>
          <a:xfrm>
            <a:off x="4566189" y="3457089"/>
            <a:ext cx="4448014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latin typeface="Open Sans"/>
                <a:ea typeface="Open Sans"/>
                <a:cs typeface="Open Sans"/>
              </a:rPr>
              <a:t>• Understand schematic diagrams </a:t>
            </a:r>
          </a:p>
          <a:p>
            <a:r>
              <a:rPr lang="en-US" sz="1400">
                <a:latin typeface="Open Sans"/>
                <a:ea typeface="Open Sans"/>
                <a:cs typeface="Open Sans"/>
              </a:rPr>
              <a:t>• Use LED’s, DVM’s, Oscilloscopes, RC and RL circuits (time constants) Capacitors, Inductors, and Transformers and more. </a:t>
            </a:r>
          </a:p>
          <a:p>
            <a:r>
              <a:rPr lang="en-US" sz="1400">
                <a:latin typeface="Open Sans"/>
                <a:ea typeface="Open Sans"/>
                <a:cs typeface="Open Sans"/>
              </a:rPr>
              <a:t>• Surface Mount Soldering  </a:t>
            </a:r>
          </a:p>
          <a:p>
            <a:r>
              <a:rPr lang="en-US" sz="1400">
                <a:latin typeface="Open Sans"/>
                <a:ea typeface="Open Sans"/>
                <a:cs typeface="Open Sans"/>
              </a:rPr>
              <a:t>• Build your own headphone amp!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B10326-149F-4480-B7DF-B4174F98C3F4}"/>
              </a:ext>
            </a:extLst>
          </p:cNvPr>
          <p:cNvSpPr txBox="1"/>
          <p:nvPr/>
        </p:nvSpPr>
        <p:spPr>
          <a:xfrm>
            <a:off x="420392" y="1345447"/>
            <a:ext cx="4438326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latin typeface="Open Sans"/>
                <a:ea typeface="Open Sans"/>
                <a:cs typeface="Open Sans"/>
              </a:rPr>
              <a:t>• Roughing Pumps </a:t>
            </a:r>
          </a:p>
          <a:p>
            <a:r>
              <a:rPr lang="en-US" sz="1400">
                <a:latin typeface="Open Sans"/>
                <a:ea typeface="Open Sans"/>
                <a:cs typeface="Open Sans"/>
              </a:rPr>
              <a:t>• Vacuum Measurement </a:t>
            </a:r>
          </a:p>
          <a:p>
            <a:r>
              <a:rPr lang="en-US" sz="1400">
                <a:latin typeface="Open Sans"/>
                <a:ea typeface="Open Sans"/>
                <a:cs typeface="Open Sans"/>
              </a:rPr>
              <a:t>• Turbo Pumps, Ion Pumps and their controllers </a:t>
            </a:r>
          </a:p>
          <a:p>
            <a:r>
              <a:rPr lang="en-US" sz="1400">
                <a:latin typeface="Open Sans"/>
                <a:ea typeface="Open Sans"/>
                <a:cs typeface="Open Sans"/>
              </a:rPr>
              <a:t>• Conductance &amp; Differential Pumping</a:t>
            </a:r>
          </a:p>
        </p:txBody>
      </p:sp>
    </p:spTree>
    <p:extLst>
      <p:ext uri="{BB962C8B-B14F-4D97-AF65-F5344CB8AC3E}">
        <p14:creationId xmlns:p14="http://schemas.microsoft.com/office/powerpoint/2010/main" val="11576179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91BE8FF-F35C-4981-8C77-56D980D8D2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951" y="1381874"/>
            <a:ext cx="5226163" cy="3040657"/>
          </a:xfrm>
        </p:spPr>
        <p:txBody>
          <a:bodyPr lIns="91440" tIns="45720" rIns="91440" bIns="45720" anchor="t">
            <a:normAutofit/>
          </a:bodyPr>
          <a:lstStyle/>
          <a:p>
            <a:pPr marL="170815" indent="-170815"/>
            <a:r>
              <a:rPr lang="en-US">
                <a:latin typeface="Open Sans"/>
                <a:ea typeface="Open Sans"/>
                <a:cs typeface="Open Sans"/>
              </a:rPr>
              <a:t>Over $35M of capital equipment in an open-access environment</a:t>
            </a:r>
          </a:p>
          <a:p>
            <a:pPr marL="170815" indent="-170815"/>
            <a:r>
              <a:rPr lang="en-US">
                <a:latin typeface="Open Sans"/>
                <a:ea typeface="Open Sans"/>
                <a:cs typeface="Open Sans"/>
              </a:rPr>
              <a:t>Ultra-stable lab environment that exceeds NIST A standards for vibration, EMI, and temperature control</a:t>
            </a:r>
          </a:p>
          <a:p>
            <a:pPr marL="170815" indent="-170815"/>
            <a:r>
              <a:rPr lang="en-US">
                <a:latin typeface="Open Sans"/>
                <a:ea typeface="Open Sans"/>
                <a:cs typeface="Open Sans"/>
              </a:rPr>
              <a:t>Industrial and academic clients from all technology sectors.</a:t>
            </a:r>
          </a:p>
          <a:p>
            <a:pPr marL="170815" indent="-170815"/>
            <a:r>
              <a:rPr lang="en-US">
                <a:latin typeface="Open Sans"/>
                <a:ea typeface="Open Sans"/>
                <a:cs typeface="Open Sans"/>
              </a:rPr>
              <a:t>Hundreds of clients from every industry across the world.</a:t>
            </a:r>
          </a:p>
          <a:p>
            <a:pPr marL="170815" indent="-170815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953C36-E2F5-4910-8C70-1A083D30178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Cutting-Edge Facilities and Equipment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380110F-16F2-442D-B4F6-FCB846787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CAMCOR Facility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3EBE17-2663-4AE2-9974-2A5B73C5AA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25"/>
          <a:stretch/>
        </p:blipFill>
        <p:spPr>
          <a:xfrm>
            <a:off x="5524114" y="1142777"/>
            <a:ext cx="3321935" cy="3019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7791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80367C8-49D1-44D8-806F-D7AF7F40B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Facility Highlights</a:t>
            </a:r>
          </a:p>
        </p:txBody>
      </p:sp>
      <p:graphicFrame>
        <p:nvGraphicFramePr>
          <p:cNvPr id="4" name="Content Placeholder 2">
            <a:extLst>
              <a:ext uri="{FF2B5EF4-FFF2-40B4-BE49-F238E27FC236}">
                <a16:creationId xmlns:a16="http://schemas.microsoft.com/office/drawing/2014/main" id="{59A57D77-CABC-41A5-AE18-370E6A75245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90224956"/>
              </p:ext>
            </p:extLst>
          </p:nvPr>
        </p:nvGraphicFramePr>
        <p:xfrm>
          <a:off x="133814" y="937623"/>
          <a:ext cx="8876372" cy="30984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1171" descr="A person wearing a white shirt and smiling at the camera&#10;&#10;Description generated with high confidence">
            <a:extLst>
              <a:ext uri="{FF2B5EF4-FFF2-40B4-BE49-F238E27FC236}">
                <a16:creationId xmlns:a16="http://schemas.microsoft.com/office/drawing/2014/main" id="{736A7854-537F-4015-ADBF-0F2DC9FE64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9956" y="3111220"/>
            <a:ext cx="667512" cy="66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3291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A picture containing outdoor, day&#10;&#10;Description automatically generated">
            <a:extLst>
              <a:ext uri="{FF2B5EF4-FFF2-40B4-BE49-F238E27FC236}">
                <a16:creationId xmlns:a16="http://schemas.microsoft.com/office/drawing/2014/main" id="{61712191-491B-4873-9069-91A7C5110B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667" y="1118977"/>
            <a:ext cx="9216826" cy="2912964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708625-8DC5-4E95-8039-8E9736F3C6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Nestled between rivers, mountains, and a rocky coastline</a:t>
            </a:r>
          </a:p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1067132-A66D-4225-8B5D-04D143E4D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Welcome to Eugene!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6EADEB2-8169-42F6-B764-BD2D7B6806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91440" tIns="45720" rIns="91440" bIns="45720" anchor="t">
            <a:normAutofit/>
          </a:bodyPr>
          <a:lstStyle/>
          <a:p>
            <a:pPr marL="170815" indent="-170815">
              <a:defRPr/>
            </a:pPr>
            <a:r>
              <a:rPr lang="en-US">
                <a:latin typeface="Open Sans"/>
                <a:ea typeface="Open Sans"/>
                <a:cs typeface="Open Sans"/>
              </a:rPr>
              <a:t>Just an hour away from the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Open Sans"/>
                <a:ea typeface="Open Sans"/>
                <a:cs typeface="Open Sans"/>
              </a:rPr>
              <a:t> coast</a:t>
            </a:r>
            <a:r>
              <a:rPr lang="en-US">
                <a:latin typeface="Open Sans"/>
                <a:ea typeface="Open Sans"/>
                <a:cs typeface="Open Sans"/>
              </a:rPr>
              <a:t> and mountains</a:t>
            </a:r>
          </a:p>
          <a:p>
            <a:pPr marL="170815" indent="-170815">
              <a:defRPr/>
            </a:pPr>
            <a:r>
              <a:rPr lang="en-US">
                <a:latin typeface="Open Sans"/>
                <a:ea typeface="Open Sans"/>
                <a:cs typeface="Open Sans"/>
              </a:rPr>
              <a:t>Outdoor recreation mecca: hiking, biking, skiing, rock climbing and more!</a:t>
            </a:r>
          </a:p>
          <a:p>
            <a:pPr marL="170815" indent="-170815">
              <a:defRPr/>
            </a:pPr>
            <a:r>
              <a:rPr lang="en-US">
                <a:latin typeface="Open Sans"/>
                <a:ea typeface="Open Sans"/>
                <a:cs typeface="Open Sans"/>
              </a:rPr>
              <a:t>Home of the Oregon Ducks, </a:t>
            </a:r>
            <a:r>
              <a:rPr lang="en-US" err="1">
                <a:latin typeface="Open Sans"/>
                <a:ea typeface="Open Sans"/>
                <a:cs typeface="Open Sans"/>
              </a:rPr>
              <a:t>TrackTown</a:t>
            </a:r>
            <a:r>
              <a:rPr lang="en-US">
                <a:latin typeface="Open Sans"/>
                <a:ea typeface="Open Sans"/>
                <a:cs typeface="Open Sans"/>
              </a:rPr>
              <a:t> USA, and Eugene Emeralds</a:t>
            </a:r>
            <a:endParaRPr lang="en-US"/>
          </a:p>
          <a:p>
            <a:pPr marL="170815" indent="-170815">
              <a:defRPr/>
            </a:pPr>
            <a:r>
              <a:rPr lang="en-US">
                <a:latin typeface="Open Sans"/>
                <a:ea typeface="Open Sans"/>
                <a:cs typeface="Open Sans"/>
              </a:rPr>
              <a:t>Abundant restaurants,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Open Sans"/>
                <a:ea typeface="Open Sans"/>
                <a:cs typeface="Open Sans"/>
              </a:rPr>
              <a:t> bars, breweries</a:t>
            </a:r>
            <a:r>
              <a:rPr lang="en-US">
                <a:latin typeface="Open Sans"/>
                <a:ea typeface="Open Sans"/>
                <a:cs typeface="Open Sans"/>
              </a:rPr>
              <a:t>,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Open Sans"/>
                <a:ea typeface="Open Sans"/>
                <a:cs typeface="Open Sans"/>
              </a:rPr>
              <a:t> and wineries</a:t>
            </a:r>
            <a:endParaRPr lang="en-US" sz="20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Open Sans"/>
              <a:ea typeface="Open Sans"/>
              <a:cs typeface="Open Sans"/>
            </a:endParaRPr>
          </a:p>
          <a:p>
            <a:pPr marL="170815" indent="-170815">
              <a:defRPr/>
            </a:pPr>
            <a:r>
              <a:rPr lang="en-US">
                <a:latin typeface="Open Sans"/>
                <a:ea typeface="Open Sans"/>
                <a:cs typeface="Open Sans"/>
              </a:rPr>
              <a:t>Art and culture: Hult Center, JSMA, MNCH, and Saturday Market</a:t>
            </a:r>
          </a:p>
          <a:p>
            <a:pPr marL="170815" marR="0" lvl="0" indent="-170815" algn="l" defTabSz="685783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>
              <a:latin typeface="Open Sans"/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0761369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15FD216-0484-43EF-961E-0121DB59597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5641574" y="-2588849"/>
            <a:ext cx="3368612" cy="2496620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EC94960-EFDB-4189-8055-4551022ED3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950" y="1381874"/>
            <a:ext cx="6834369" cy="3040657"/>
          </a:xfrm>
        </p:spPr>
        <p:txBody>
          <a:bodyPr lIns="91440" tIns="45720" rIns="91440" bIns="45720" anchor="t">
            <a:noAutofit/>
          </a:bodyPr>
          <a:lstStyle/>
          <a:p>
            <a:pPr marL="170815" indent="-170815"/>
            <a:r>
              <a:rPr lang="en-US" b="1" err="1">
                <a:latin typeface="Open Sans"/>
                <a:ea typeface="Open Sans"/>
                <a:cs typeface="Open Sans"/>
              </a:rPr>
              <a:t>Kerisha</a:t>
            </a:r>
            <a:r>
              <a:rPr lang="en-US" b="1">
                <a:latin typeface="Open Sans"/>
                <a:ea typeface="Open Sans"/>
                <a:cs typeface="Open Sans"/>
              </a:rPr>
              <a:t> Williams</a:t>
            </a:r>
            <a:endParaRPr lang="en-US"/>
          </a:p>
          <a:p>
            <a:pPr marL="342900" lvl="1" indent="-170815">
              <a:buNone/>
            </a:pPr>
            <a:r>
              <a:rPr lang="en-US" sz="1600" i="1">
                <a:solidFill>
                  <a:schemeClr val="tx1">
                    <a:lumMod val="50000"/>
                    <a:lumOff val="50000"/>
                  </a:schemeClr>
                </a:solidFill>
                <a:latin typeface="Open Sans"/>
                <a:ea typeface="Open Sans"/>
                <a:cs typeface="Open Sans"/>
              </a:rPr>
              <a:t>PhD Student in Materials Science and Engineering at Georgia Tech</a:t>
            </a:r>
            <a:endParaRPr lang="en-US" sz="1600" i="1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173990" indent="0">
              <a:buNone/>
            </a:pPr>
            <a:r>
              <a:rPr lang="en-US" sz="1400">
                <a:latin typeface="Open Sans"/>
                <a:ea typeface="Open Sans"/>
                <a:cs typeface="Open Sans"/>
              </a:rPr>
              <a:t>“One of the best things about AMAC is that I have the background knowledge in so many platforms that I don't feel trapped in what I am doing now.”</a:t>
            </a:r>
            <a:endParaRPr lang="en-US" sz="1400"/>
          </a:p>
          <a:p>
            <a:pPr marL="170815" indent="-170815"/>
            <a:r>
              <a:rPr lang="en-US" b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Eric </a:t>
            </a:r>
            <a:r>
              <a:rPr lang="en-US" b="1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Hammerschmith</a:t>
            </a:r>
            <a:endParaRPr lang="en-US" b="1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marL="171450" indent="0">
              <a:buNone/>
            </a:pPr>
            <a:r>
              <a:rPr lang="en-US" sz="1600" i="1">
                <a:solidFill>
                  <a:schemeClr val="tx1">
                    <a:lumMod val="50000"/>
                    <a:lumOff val="50000"/>
                  </a:schemeClr>
                </a:solidFill>
              </a:rPr>
              <a:t>Research Specialist, Princeton University</a:t>
            </a:r>
          </a:p>
          <a:p>
            <a:pPr marL="171450" indent="0">
              <a:buNone/>
            </a:pPr>
            <a:r>
              <a:rPr lang="en-US" sz="1400">
                <a:latin typeface="Open Sans"/>
                <a:ea typeface="Open Sans"/>
                <a:cs typeface="Open Sans"/>
              </a:rPr>
              <a:t>“The Advanced Materials Analysis and Characterization program gave me the knowledge to be able to further pursue my research interests using advanced electron-based imaging and analysis to answer major biological questions.”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EC7C1E-213E-4999-8E5E-2536531287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In Academia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6F70D76-B960-4702-BC88-B36F66EA3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AMAC Alumni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16D300-4510-460E-AD05-48B05EF435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6192" r="1360" b="19829"/>
          <a:stretch/>
        </p:blipFill>
        <p:spPr>
          <a:xfrm>
            <a:off x="7083533" y="2341756"/>
            <a:ext cx="1828800" cy="1828800"/>
          </a:xfrm>
          <a:prstGeom prst="ellipse">
            <a:avLst/>
          </a:prstGeom>
        </p:spPr>
      </p:pic>
      <p:pic>
        <p:nvPicPr>
          <p:cNvPr id="10" name="Picture 10" descr="A picture containing person, wall, clothing&#10;&#10;Description automatically generated">
            <a:extLst>
              <a:ext uri="{FF2B5EF4-FFF2-40B4-BE49-F238E27FC236}">
                <a16:creationId xmlns:a16="http://schemas.microsoft.com/office/drawing/2014/main" id="{2B30E40E-9C23-41BC-BF21-21B005B1D4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78" b="11765"/>
          <a:stretch/>
        </p:blipFill>
        <p:spPr>
          <a:xfrm>
            <a:off x="7132319" y="365760"/>
            <a:ext cx="1828800" cy="18288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316986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EC94960-EFDB-4189-8055-4551022ED3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952" y="1381874"/>
            <a:ext cx="6833384" cy="3040657"/>
          </a:xfrm>
        </p:spPr>
        <p:txBody>
          <a:bodyPr lIns="91440" tIns="45720" rIns="91440" bIns="45720" anchor="t">
            <a:noAutofit/>
          </a:bodyPr>
          <a:lstStyle/>
          <a:p>
            <a:pPr marL="170815" indent="-170815"/>
            <a:r>
              <a:rPr lang="en-US" b="1"/>
              <a:t>Jessica Chau</a:t>
            </a:r>
            <a:endParaRPr lang="en-US"/>
          </a:p>
          <a:p>
            <a:pPr marL="171450" indent="0">
              <a:buNone/>
            </a:pPr>
            <a:r>
              <a:rPr lang="en-US" sz="1600" i="1">
                <a:solidFill>
                  <a:schemeClr val="tx1">
                    <a:lumMod val="50000"/>
                    <a:lumOff val="50000"/>
                  </a:schemeClr>
                </a:solidFill>
              </a:rPr>
              <a:t>Process Systems Engineer, Facebook Reality Labs</a:t>
            </a:r>
          </a:p>
          <a:p>
            <a:pPr marL="171450" indent="0">
              <a:buNone/>
            </a:pPr>
            <a:r>
              <a:rPr lang="en-US" sz="1400">
                <a:latin typeface="Open Sans"/>
                <a:ea typeface="Open Sans"/>
                <a:cs typeface="Open Sans"/>
              </a:rPr>
              <a:t>“… my team is now building the first display prototypes for future AR products… The hands-on experience I gained through the program equipped me with the ability to quickly add value to the research team…”</a:t>
            </a:r>
          </a:p>
          <a:p>
            <a:pPr marL="170815" indent="-170815"/>
            <a:r>
              <a:rPr lang="en-US" b="1"/>
              <a:t>Chris Thompson</a:t>
            </a:r>
          </a:p>
          <a:p>
            <a:pPr marL="171450" indent="0">
              <a:buNone/>
            </a:pPr>
            <a:r>
              <a:rPr lang="en-US" sz="1600" i="1">
                <a:solidFill>
                  <a:schemeClr val="tx1">
                    <a:lumMod val="50000"/>
                    <a:lumOff val="50000"/>
                  </a:schemeClr>
                </a:solidFill>
              </a:rPr>
              <a:t>Field Applications Scientist, Thermo Fisher</a:t>
            </a:r>
          </a:p>
          <a:p>
            <a:pPr marL="171450" indent="0">
              <a:buNone/>
            </a:pPr>
            <a:r>
              <a:rPr lang="en-US" sz="1400">
                <a:latin typeface="Open Sans"/>
                <a:ea typeface="Open Sans"/>
                <a:cs typeface="Open Sans"/>
              </a:rPr>
              <a:t>“It is without a doubt that the AMAC program provided me with the knowledge, experience, and credentials to be successful in my current position.”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EC7C1E-213E-4999-8E5E-2536531287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In Industry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6F70D76-B960-4702-BC88-B36F66EA3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AMAC Alumni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1F2635-0FB8-44B8-A5A0-278FE8B04F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42" t="3990" r="12943" b="287"/>
          <a:stretch/>
        </p:blipFill>
        <p:spPr>
          <a:xfrm rot="5400000">
            <a:off x="7132320" y="2286000"/>
            <a:ext cx="1828800" cy="1830768"/>
          </a:xfrm>
          <a:prstGeom prst="ellipse">
            <a:avLst/>
          </a:prstGeom>
        </p:spPr>
      </p:pic>
      <p:pic>
        <p:nvPicPr>
          <p:cNvPr id="5" name="Picture 4" descr="A person smiling in a car&#10;&#10;Description automatically generated with medium confidence">
            <a:extLst>
              <a:ext uri="{FF2B5EF4-FFF2-40B4-BE49-F238E27FC236}">
                <a16:creationId xmlns:a16="http://schemas.microsoft.com/office/drawing/2014/main" id="{F54DF443-93F4-49B5-985C-D40909B900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86" t="2369" r="9909" b="5397"/>
          <a:stretch/>
        </p:blipFill>
        <p:spPr>
          <a:xfrm>
            <a:off x="7132320" y="365760"/>
            <a:ext cx="1828800" cy="1828800"/>
          </a:xfrm>
          <a:prstGeom prst="ellipse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722657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4FFA20E-1855-40C5-90E6-07062AF55C6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129023" y="2286521"/>
            <a:ext cx="1828800" cy="1828800"/>
          </a:xfrm>
          <a:prstGeom prst="ellipse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D884DD-D7F0-491B-BB6A-2DF6323176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7" t="9144" r="19758" b="29142"/>
          <a:stretch/>
        </p:blipFill>
        <p:spPr>
          <a:xfrm>
            <a:off x="7132615" y="365288"/>
            <a:ext cx="1828800" cy="1828800"/>
          </a:xfrm>
          <a:prstGeom prst="ellipse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EC94960-EFDB-4189-8055-4551022ED3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952" y="1381874"/>
            <a:ext cx="6828414" cy="3040657"/>
          </a:xfrm>
        </p:spPr>
        <p:txBody>
          <a:bodyPr lIns="91440" tIns="45720" rIns="91440" bIns="45720" anchor="t">
            <a:noAutofit/>
          </a:bodyPr>
          <a:lstStyle/>
          <a:p>
            <a:pPr marL="170815" indent="-170815"/>
            <a:r>
              <a:rPr lang="en-US" b="1">
                <a:latin typeface="Open Sans"/>
                <a:ea typeface="Open Sans"/>
                <a:cs typeface="Open Sans"/>
              </a:rPr>
              <a:t>Jada Ward</a:t>
            </a:r>
            <a:endParaRPr lang="en-US"/>
          </a:p>
          <a:p>
            <a:pPr marL="171450" indent="0">
              <a:buNone/>
            </a:pPr>
            <a:r>
              <a:rPr lang="en-US" sz="1600" i="1">
                <a:solidFill>
                  <a:schemeClr val="tx1">
                    <a:lumMod val="50000"/>
                    <a:lumOff val="50000"/>
                  </a:schemeClr>
                </a:solidFill>
                <a:latin typeface="Open Sans"/>
                <a:ea typeface="Open Sans"/>
                <a:cs typeface="Open Sans"/>
              </a:rPr>
              <a:t>Materials Engineer, Panasonic</a:t>
            </a:r>
            <a:endParaRPr lang="en-US"/>
          </a:p>
          <a:p>
            <a:pPr marL="171450" indent="0">
              <a:buNone/>
            </a:pPr>
            <a:r>
              <a:rPr lang="en-US" sz="1400">
                <a:latin typeface="Open Sans"/>
                <a:ea typeface="Open Sans"/>
                <a:cs typeface="Open Sans"/>
              </a:rPr>
              <a:t>“Every day, I work with highly advanced and innovative tools… [the] AMAC program helped to prepare me for this career path by expanding my knowledge in electron microscopy, x-ray spectroscopy, ion mass spectrometry, electron microprobe analysis, and so much more!”</a:t>
            </a:r>
            <a:endParaRPr lang="en-US" sz="1400"/>
          </a:p>
          <a:p>
            <a:pPr marL="170815" indent="-170815"/>
            <a:r>
              <a:rPr lang="en-US" b="1" err="1">
                <a:latin typeface="Open Sans"/>
                <a:ea typeface="Open Sans"/>
                <a:cs typeface="Open Sans"/>
              </a:rPr>
              <a:t>Aleia</a:t>
            </a:r>
            <a:r>
              <a:rPr lang="en-US" b="1">
                <a:latin typeface="Open Sans"/>
                <a:ea typeface="Open Sans"/>
                <a:cs typeface="Open Sans"/>
              </a:rPr>
              <a:t> Kim</a:t>
            </a:r>
            <a:endParaRPr lang="en-US" b="1"/>
          </a:p>
          <a:p>
            <a:pPr marL="171450" indent="0">
              <a:buNone/>
            </a:pPr>
            <a:r>
              <a:rPr lang="en-US" sz="1600" i="1">
                <a:solidFill>
                  <a:schemeClr val="tx1">
                    <a:lumMod val="50000"/>
                    <a:lumOff val="50000"/>
                  </a:schemeClr>
                </a:solidFill>
                <a:latin typeface="Open Sans"/>
                <a:ea typeface="Open Sans"/>
                <a:cs typeface="Open Sans"/>
              </a:rPr>
              <a:t>Technical Marketing at Covalent Metrology</a:t>
            </a:r>
            <a:endParaRPr lang="en-US" sz="1600" i="1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171450" indent="0">
              <a:buNone/>
            </a:pPr>
            <a:r>
              <a:rPr lang="en-US" sz="1400">
                <a:latin typeface="Open Sans"/>
                <a:ea typeface="Open Sans"/>
                <a:cs typeface="Open Sans"/>
              </a:rPr>
              <a:t>“AMAC gave me the problem-solving frameworks and thinking tools needed to adapt to analyzing samples in everything from space shuttles down to microprocessors”</a:t>
            </a:r>
          </a:p>
          <a:p>
            <a:pPr marL="171450" indent="0">
              <a:buNone/>
            </a:pPr>
            <a:endParaRPr lang="en-US" sz="16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EC7C1E-213E-4999-8E5E-2536531287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In Industry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6F70D76-B960-4702-BC88-B36F66EA3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AMAC Alumni</a:t>
            </a:r>
          </a:p>
        </p:txBody>
      </p:sp>
      <p:pic>
        <p:nvPicPr>
          <p:cNvPr id="10" name="Picture 8" descr="A picture containing text, wave&#10;&#10;Description automatically generated">
            <a:extLst>
              <a:ext uri="{FF2B5EF4-FFF2-40B4-BE49-F238E27FC236}">
                <a16:creationId xmlns:a16="http://schemas.microsoft.com/office/drawing/2014/main" id="{275ADC43-DF63-4759-A018-7FE0174CF2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675" b="20977"/>
          <a:stretch/>
        </p:blipFill>
        <p:spPr>
          <a:xfrm>
            <a:off x="3878702" y="366231"/>
            <a:ext cx="2949939" cy="143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2463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DC03D-1465-405B-9DCC-80D34A8EE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60910"/>
            <a:ext cx="9144000" cy="2139553"/>
          </a:xfrm>
        </p:spPr>
        <p:txBody>
          <a:bodyPr/>
          <a:lstStyle/>
          <a:p>
            <a:r>
              <a:rPr lang="en-US" sz="4400">
                <a:solidFill>
                  <a:schemeClr val="tx1">
                    <a:lumMod val="50000"/>
                    <a:lumOff val="50000"/>
                  </a:schemeClr>
                </a:solidFill>
              </a:rPr>
              <a:t>AMAC Master’s Degree Program</a:t>
            </a:r>
            <a:br>
              <a:rPr lang="en-US" sz="440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2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br>
              <a:rPr lang="en-US" sz="440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/>
              <a:t>Apply Online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C654B6-3559-4347-9AD7-02003CEB00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2"/>
              </a:rPr>
              <a:t>https://camcor.uoregon.edu/advanced-materials-analysis-and-characterization-masters-degree/</a:t>
            </a: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498245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78A992-3DE8-4AD3-8DCF-E93E1125F07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000"/>
          </a:blip>
          <a:stretch>
            <a:fillRect/>
          </a:stretch>
        </p:blipFill>
        <p:spPr>
          <a:xfrm>
            <a:off x="0" y="1116362"/>
            <a:ext cx="9144000" cy="2910775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85A80EC-F577-43BB-B0E6-1AE44621E3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15-month program culminating in a Master of Science in chemistry </a:t>
            </a:r>
          </a:p>
          <a:p>
            <a:r>
              <a:rPr lang="en-US"/>
              <a:t>Gain hands-on experience and expertise operating lab tools</a:t>
            </a:r>
          </a:p>
          <a:p>
            <a:r>
              <a:rPr lang="en-US"/>
              <a:t>Work with industry partners in an internship position to earn a paycheck while you earn a degree! </a:t>
            </a:r>
          </a:p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8DADCA-5142-4F0D-8821-0AA465084A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u="sng"/>
              <a:t>A</a:t>
            </a:r>
            <a:r>
              <a:rPr lang="en-US"/>
              <a:t>dvanced </a:t>
            </a:r>
            <a:r>
              <a:rPr lang="en-US" u="sng"/>
              <a:t>M</a:t>
            </a:r>
            <a:r>
              <a:rPr lang="en-US"/>
              <a:t>aterials </a:t>
            </a:r>
            <a:r>
              <a:rPr lang="en-US" u="sng"/>
              <a:t>A</a:t>
            </a:r>
            <a:r>
              <a:rPr lang="en-US"/>
              <a:t>nalysis and </a:t>
            </a:r>
            <a:r>
              <a:rPr lang="en-US" u="sng"/>
              <a:t>C</a:t>
            </a:r>
            <a:r>
              <a:rPr lang="en-US"/>
              <a:t>haracterization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A62F601-1AED-467D-8344-1A34ACE85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AMAC?</a:t>
            </a:r>
          </a:p>
        </p:txBody>
      </p:sp>
    </p:spTree>
    <p:extLst>
      <p:ext uri="{BB962C8B-B14F-4D97-AF65-F5344CB8AC3E}">
        <p14:creationId xmlns:p14="http://schemas.microsoft.com/office/powerpoint/2010/main" val="24985139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70522F-C0CC-4F04-A180-5B27F7105E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What Can You Apply You Skills To?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6CD0503-7615-45B7-8719-05DBA5F54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Materials Characterization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3B5B5E2-8F01-48E3-9428-195C50DD6673}"/>
              </a:ext>
            </a:extLst>
          </p:cNvPr>
          <p:cNvGrpSpPr/>
          <p:nvPr/>
        </p:nvGrpSpPr>
        <p:grpSpPr>
          <a:xfrm>
            <a:off x="83745" y="1110136"/>
            <a:ext cx="2468880" cy="2930545"/>
            <a:chOff x="3251058" y="1599703"/>
            <a:chExt cx="2468880" cy="293054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AAB4845-3D42-4F86-BCA8-E9CB85382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51058" y="1599703"/>
              <a:ext cx="2468880" cy="246888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7F39189-DEB2-4902-8EE7-2BF7BA436C91}"/>
                </a:ext>
              </a:extLst>
            </p:cNvPr>
            <p:cNvSpPr txBox="1"/>
            <p:nvPr/>
          </p:nvSpPr>
          <p:spPr>
            <a:xfrm>
              <a:off x="3251058" y="4068583"/>
              <a:ext cx="24184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TEM image of atomic columns at a grain boundary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7ACEFE7-DEA6-40FB-9953-CF3234050FBC}"/>
              </a:ext>
            </a:extLst>
          </p:cNvPr>
          <p:cNvGrpSpPr/>
          <p:nvPr/>
        </p:nvGrpSpPr>
        <p:grpSpPr>
          <a:xfrm>
            <a:off x="7304806" y="202622"/>
            <a:ext cx="1823604" cy="4225347"/>
            <a:chOff x="7284027" y="0"/>
            <a:chExt cx="1823604" cy="4225347"/>
          </a:xfrm>
        </p:grpSpPr>
        <p:pic>
          <p:nvPicPr>
            <p:cNvPr id="14" name="Picture 13" descr="MgDiffusion_NoLine.tif">
              <a:extLst>
                <a:ext uri="{FF2B5EF4-FFF2-40B4-BE49-F238E27FC236}">
                  <a16:creationId xmlns:a16="http://schemas.microsoft.com/office/drawing/2014/main" id="{531C6A44-128F-47AD-BA81-F0F538F7ED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/>
            <a:srcRect l="25255" b="8769"/>
            <a:stretch/>
          </p:blipFill>
          <p:spPr>
            <a:xfrm>
              <a:off x="7395729" y="0"/>
              <a:ext cx="1600199" cy="362123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7205EB5-E6F8-4919-8C73-03F9FC202815}"/>
                </a:ext>
              </a:extLst>
            </p:cNvPr>
            <p:cNvSpPr txBox="1"/>
            <p:nvPr/>
          </p:nvSpPr>
          <p:spPr>
            <a:xfrm>
              <a:off x="7284027" y="3579016"/>
              <a:ext cx="182360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EPMA map of Mg in an</a:t>
              </a:r>
            </a:p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Al-Mg</a:t>
              </a:r>
              <a:r>
                <a:rPr lang="en-US" sz="1200" baseline="-25000">
                  <a:solidFill>
                    <a:schemeClr val="tx1">
                      <a:lumMod val="50000"/>
                      <a:lumOff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95</a:t>
              </a:r>
              <a:r>
                <a:rPr lang="en-US" sz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Gd</a:t>
              </a:r>
              <a:r>
                <a:rPr lang="en-US" sz="1200" baseline="-25000">
                  <a:solidFill>
                    <a:schemeClr val="tx1">
                      <a:lumMod val="50000"/>
                      <a:lumOff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5</a:t>
              </a:r>
              <a:r>
                <a:rPr lang="en-US" sz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diffusion couple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D944FD0-C452-4FD3-97B6-4E2651DEC060}"/>
              </a:ext>
            </a:extLst>
          </p:cNvPr>
          <p:cNvGrpSpPr/>
          <p:nvPr/>
        </p:nvGrpSpPr>
        <p:grpSpPr>
          <a:xfrm>
            <a:off x="4088821" y="959032"/>
            <a:ext cx="3215985" cy="2310075"/>
            <a:chOff x="2710173" y="2272223"/>
            <a:chExt cx="3215985" cy="2310075"/>
          </a:xfrm>
        </p:grpSpPr>
        <p:pic>
          <p:nvPicPr>
            <p:cNvPr id="9" name="Picture 8" descr="Diagram&#10;&#10;Description automatically generated">
              <a:extLst>
                <a:ext uri="{FF2B5EF4-FFF2-40B4-BE49-F238E27FC236}">
                  <a16:creationId xmlns:a16="http://schemas.microsoft.com/office/drawing/2014/main" id="{246FE9F2-A5BC-4DFB-BDB9-5676113916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0815" t="7739" r="13003" b="8409"/>
            <a:stretch/>
          </p:blipFill>
          <p:spPr>
            <a:xfrm>
              <a:off x="2710173" y="2272223"/>
              <a:ext cx="3215985" cy="199530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34C157C-F2E7-4754-B789-ECFD9BB33142}"/>
                </a:ext>
              </a:extLst>
            </p:cNvPr>
            <p:cNvSpPr txBox="1"/>
            <p:nvPr/>
          </p:nvSpPr>
          <p:spPr>
            <a:xfrm>
              <a:off x="3223064" y="4305299"/>
              <a:ext cx="269368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XPS chemical spectra of Ni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3A3E833-A7EC-45D1-A9AD-515851D32995}"/>
              </a:ext>
            </a:extLst>
          </p:cNvPr>
          <p:cNvGrpSpPr>
            <a:grpSpLocks noChangeAspect="1"/>
          </p:cNvGrpSpPr>
          <p:nvPr/>
        </p:nvGrpSpPr>
        <p:grpSpPr>
          <a:xfrm>
            <a:off x="2613918" y="2937836"/>
            <a:ext cx="4098610" cy="2156609"/>
            <a:chOff x="5698913" y="1555262"/>
            <a:chExt cx="4462931" cy="2348308"/>
          </a:xfrm>
        </p:grpSpPr>
        <p:pic>
          <p:nvPicPr>
            <p:cNvPr id="6" name="Picture 5" descr="A picture containing outdoor&#10;&#10;Description automatically generated">
              <a:extLst>
                <a:ext uri="{FF2B5EF4-FFF2-40B4-BE49-F238E27FC236}">
                  <a16:creationId xmlns:a16="http://schemas.microsoft.com/office/drawing/2014/main" id="{C748F5D2-C1D3-4E1D-98A7-FBB9E8FC1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98913" y="1555262"/>
              <a:ext cx="2688336" cy="229803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C2ACDB3-FC6A-42D5-BB71-8A8D9BFACC6C}"/>
                </a:ext>
              </a:extLst>
            </p:cNvPr>
            <p:cNvSpPr txBox="1"/>
            <p:nvPr/>
          </p:nvSpPr>
          <p:spPr>
            <a:xfrm>
              <a:off x="8387249" y="3199787"/>
              <a:ext cx="1774595" cy="7037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FIB cross-sectioned SEM image of a mouse retina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5290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E726971-FA8E-4651-9ECC-F7482A756A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951" y="1381874"/>
            <a:ext cx="8548099" cy="3198312"/>
          </a:xfrm>
        </p:spPr>
        <p:txBody>
          <a:bodyPr lIns="91440" tIns="45720" rIns="91440" bIns="45720" anchor="t">
            <a:noAutofit/>
          </a:bodyPr>
          <a:lstStyle/>
          <a:p>
            <a:pPr marL="170815" indent="-170815">
              <a:lnSpc>
                <a:spcPct val="95000"/>
              </a:lnSpc>
            </a:pPr>
            <a:r>
              <a:rPr lang="en-US">
                <a:latin typeface="Open Sans"/>
                <a:ea typeface="Open Sans"/>
                <a:cs typeface="Open Sans"/>
              </a:rPr>
              <a:t>Starts in Fall term: Fall and Winter terms spent on campus and after that students are on location at internship site</a:t>
            </a:r>
            <a:endParaRPr lang="en-US"/>
          </a:p>
          <a:p>
            <a:pPr marL="170815" indent="-170815">
              <a:lnSpc>
                <a:spcPct val="95000"/>
              </a:lnSpc>
            </a:pPr>
            <a:r>
              <a:rPr lang="en-US">
                <a:latin typeface="Open Sans"/>
                <a:ea typeface="Open Sans"/>
                <a:cs typeface="Open Sans"/>
              </a:rPr>
              <a:t>Capstone project required</a:t>
            </a:r>
          </a:p>
          <a:p>
            <a:pPr marL="170815" indent="-170815">
              <a:lnSpc>
                <a:spcPct val="95000"/>
              </a:lnSpc>
            </a:pPr>
            <a:r>
              <a:rPr lang="en-US">
                <a:latin typeface="Open Sans"/>
                <a:ea typeface="Open Sans"/>
                <a:cs typeface="Open Sans"/>
              </a:rPr>
              <a:t>54 total credits required: 28 graded &amp; 26 research internship credits</a:t>
            </a:r>
          </a:p>
          <a:p>
            <a:pPr marL="170815" indent="-170815">
              <a:lnSpc>
                <a:spcPct val="95000"/>
              </a:lnSpc>
            </a:pPr>
            <a:r>
              <a:rPr lang="en-US">
                <a:latin typeface="Open Sans"/>
                <a:ea typeface="Open Sans"/>
                <a:cs typeface="Open Sans"/>
              </a:rPr>
              <a:t>3.0 GPA required to graduate program</a:t>
            </a:r>
          </a:p>
          <a:p>
            <a:pPr marL="170815" indent="-170815">
              <a:lnSpc>
                <a:spcPct val="95000"/>
              </a:lnSpc>
            </a:pPr>
            <a:r>
              <a:rPr lang="en-US">
                <a:latin typeface="Open Sans"/>
                <a:ea typeface="Open Sans"/>
                <a:cs typeface="Open Sans"/>
              </a:rPr>
              <a:t>$540/credit, or ~$6480 for Fall Term and ~$8640 for Winter Term (~$600 in additional university fees may also be applied)</a:t>
            </a:r>
            <a:endParaRPr lang="en-US"/>
          </a:p>
          <a:p>
            <a:pPr marL="170815" indent="-170815">
              <a:lnSpc>
                <a:spcPct val="95000"/>
              </a:lnSpc>
            </a:pPr>
            <a:r>
              <a:rPr lang="en-US">
                <a:latin typeface="Open Sans"/>
                <a:ea typeface="Open Sans"/>
                <a:cs typeface="Open Sans"/>
              </a:rPr>
              <a:t>Paid internships help offset initial program cost to you – M.S. has a $13,000-$28,000 increase in annual earning protentional over a B.S.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AD25C2-826A-461A-8CEE-FBA761C491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Open Sans"/>
                <a:ea typeface="Open Sans"/>
                <a:cs typeface="Open Sans"/>
              </a:rPr>
              <a:t>Combination of hands-on classes and internship credits</a:t>
            </a:r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AE4C4E5-5C89-4E1B-8CC6-11BE93447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Program Overview</a:t>
            </a:r>
          </a:p>
        </p:txBody>
      </p:sp>
    </p:spTree>
    <p:extLst>
      <p:ext uri="{BB962C8B-B14F-4D97-AF65-F5344CB8AC3E}">
        <p14:creationId xmlns:p14="http://schemas.microsoft.com/office/powerpoint/2010/main" val="14698515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DD4CB3-EAE4-4EF8-B612-7402188F54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2886" y="593502"/>
            <a:ext cx="8877300" cy="549275"/>
          </a:xfrm>
        </p:spPr>
        <p:txBody>
          <a:bodyPr lIns="91440" tIns="45720" rIns="91440" bIns="45720">
            <a:normAutofit/>
          </a:bodyPr>
          <a:lstStyle/>
          <a:p>
            <a:r>
              <a:rPr lang="en-US"/>
              <a:t>Capstone Project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D25470C-FED7-4C69-8041-FEDAB17AD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814" y="136348"/>
            <a:ext cx="8876372" cy="549381"/>
          </a:xfrm>
        </p:spPr>
        <p:txBody>
          <a:bodyPr lIns="91440" tIns="45720" rIns="91440" bIns="45720">
            <a:normAutofit/>
          </a:bodyPr>
          <a:lstStyle/>
          <a:p>
            <a:r>
              <a:rPr lang="en-US"/>
              <a:t>Program Overview</a:t>
            </a:r>
          </a:p>
        </p:txBody>
      </p:sp>
      <p:graphicFrame>
        <p:nvGraphicFramePr>
          <p:cNvPr id="6" name="Content Placeholder 1">
            <a:extLst>
              <a:ext uri="{FF2B5EF4-FFF2-40B4-BE49-F238E27FC236}">
                <a16:creationId xmlns:a16="http://schemas.microsoft.com/office/drawing/2014/main" id="{03CEF970-F484-485A-827B-181AB778D49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98499531"/>
              </p:ext>
            </p:extLst>
          </p:nvPr>
        </p:nvGraphicFramePr>
        <p:xfrm>
          <a:off x="297951" y="1381874"/>
          <a:ext cx="8548099" cy="30406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771574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45342CA-6126-4FBE-8559-5E43023A21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91440" tIns="45720" rIns="91440" bIns="45720" anchor="t">
            <a:normAutofit/>
          </a:bodyPr>
          <a:lstStyle/>
          <a:p>
            <a:pPr marL="170815" indent="-170815"/>
            <a:r>
              <a:rPr lang="en-US" b="1">
                <a:latin typeface="Open Sans"/>
                <a:ea typeface="Open Sans"/>
                <a:cs typeface="Open Sans"/>
              </a:rPr>
              <a:t>Fall Term:</a:t>
            </a:r>
            <a:endParaRPr lang="en-US" b="1"/>
          </a:p>
          <a:p>
            <a:pPr marL="513715" lvl="1" indent="-170815"/>
            <a:r>
              <a:rPr lang="en-US" sz="1600">
                <a:latin typeface="Open Sans"/>
                <a:ea typeface="Open Sans"/>
                <a:cs typeface="Open Sans"/>
              </a:rPr>
              <a:t>Electron Microscopy Fundamentals</a:t>
            </a:r>
          </a:p>
          <a:p>
            <a:pPr marL="514350" lvl="1" indent="0">
              <a:buNone/>
            </a:pPr>
            <a:r>
              <a:rPr lang="en-US" sz="1200" i="1">
                <a:solidFill>
                  <a:schemeClr val="tx1">
                    <a:lumMod val="50000"/>
                    <a:lumOff val="50000"/>
                  </a:schemeClr>
                </a:solidFill>
                <a:latin typeface="Open Sans"/>
                <a:ea typeface="Open Sans"/>
                <a:cs typeface="Open Sans"/>
              </a:rPr>
              <a:t>4 credits</a:t>
            </a:r>
          </a:p>
          <a:p>
            <a:pPr marL="513715" lvl="1" indent="-170815"/>
            <a:r>
              <a:rPr lang="en-US" sz="1600">
                <a:latin typeface="Open Sans"/>
                <a:ea typeface="Open Sans"/>
                <a:cs typeface="Open Sans"/>
              </a:rPr>
              <a:t>Introduction to Surface Analysis</a:t>
            </a:r>
          </a:p>
          <a:p>
            <a:pPr marL="514350" lvl="1" indent="0">
              <a:buNone/>
            </a:pPr>
            <a:r>
              <a:rPr lang="en-US" sz="1200" i="1">
                <a:solidFill>
                  <a:schemeClr val="tx1">
                    <a:lumMod val="50000"/>
                    <a:lumOff val="50000"/>
                  </a:schemeClr>
                </a:solidFill>
                <a:latin typeface="Open Sans"/>
                <a:ea typeface="Open Sans"/>
                <a:cs typeface="Open Sans"/>
              </a:rPr>
              <a:t>4 credits</a:t>
            </a:r>
          </a:p>
          <a:p>
            <a:pPr marL="513715" lvl="1" indent="-170815"/>
            <a:r>
              <a:rPr lang="en-US" sz="1600">
                <a:latin typeface="Open Sans"/>
                <a:ea typeface="Open Sans"/>
                <a:cs typeface="Open Sans"/>
              </a:rPr>
              <a:t>Electron Probe Microanalysis</a:t>
            </a:r>
          </a:p>
          <a:p>
            <a:pPr marL="514350" lvl="1" indent="0">
              <a:buNone/>
            </a:pPr>
            <a:r>
              <a:rPr lang="en-US" sz="1200" i="1">
                <a:solidFill>
                  <a:schemeClr val="tx1">
                    <a:lumMod val="50000"/>
                    <a:lumOff val="50000"/>
                  </a:schemeClr>
                </a:solidFill>
                <a:latin typeface="Open Sans"/>
                <a:ea typeface="Open Sans"/>
                <a:cs typeface="Open Sans"/>
              </a:rPr>
              <a:t>4 credits</a:t>
            </a:r>
          </a:p>
          <a:p>
            <a:pPr marL="513715" lvl="1" indent="-170815"/>
            <a:r>
              <a:rPr lang="en-US" sz="1600">
                <a:latin typeface="Open Sans"/>
                <a:ea typeface="Open Sans"/>
                <a:cs typeface="Open Sans"/>
              </a:rPr>
              <a:t>Nuclear Magnetic Resonance </a:t>
            </a:r>
          </a:p>
          <a:p>
            <a:pPr marL="514350" lvl="1" indent="0">
              <a:buNone/>
            </a:pPr>
            <a:r>
              <a:rPr lang="en-US" sz="1200" i="1">
                <a:solidFill>
                  <a:schemeClr val="tx1">
                    <a:lumMod val="50000"/>
                    <a:lumOff val="50000"/>
                  </a:schemeClr>
                </a:solidFill>
                <a:latin typeface="Open Sans"/>
                <a:ea typeface="Open Sans"/>
                <a:cs typeface="Open Sans"/>
              </a:rPr>
              <a:t>4 credits - optional elective</a:t>
            </a:r>
          </a:p>
          <a:p>
            <a:pPr marL="170815" indent="-170815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E5670D-061F-4C2B-BD9E-547A0D0CD01B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731249" y="1380744"/>
            <a:ext cx="4114800" cy="3422475"/>
          </a:xfrm>
        </p:spPr>
        <p:txBody>
          <a:bodyPr lIns="91440" tIns="45720" rIns="91440" bIns="45720" anchor="t">
            <a:spAutoFit/>
          </a:bodyPr>
          <a:lstStyle/>
          <a:p>
            <a:pPr marL="170815" indent="-170815"/>
            <a:r>
              <a:rPr lang="en-US" b="1">
                <a:latin typeface="Open Sans"/>
                <a:ea typeface="Open Sans"/>
                <a:cs typeface="Open Sans"/>
              </a:rPr>
              <a:t>Winter Term:</a:t>
            </a:r>
          </a:p>
          <a:p>
            <a:pPr marL="513715" lvl="1" indent="-170815"/>
            <a:r>
              <a:rPr lang="en-US" sz="1600">
                <a:latin typeface="Open Sans"/>
                <a:ea typeface="Open Sans"/>
                <a:cs typeface="Open Sans"/>
              </a:rPr>
              <a:t>Electronics and Vacuum Systems</a:t>
            </a:r>
          </a:p>
          <a:p>
            <a:pPr marL="514350" lvl="1" indent="0">
              <a:buNone/>
            </a:pPr>
            <a:r>
              <a:rPr lang="en-US" sz="1200" i="1">
                <a:solidFill>
                  <a:schemeClr val="tx1">
                    <a:lumMod val="50000"/>
                    <a:lumOff val="50000"/>
                  </a:schemeClr>
                </a:solidFill>
                <a:latin typeface="Open Sans"/>
                <a:ea typeface="Open Sans"/>
                <a:cs typeface="Open Sans"/>
              </a:rPr>
              <a:t>4 credits</a:t>
            </a:r>
          </a:p>
          <a:p>
            <a:pPr marL="513715" lvl="1" indent="-170815"/>
            <a:r>
              <a:rPr lang="en-US" sz="1600">
                <a:latin typeface="Open Sans"/>
                <a:ea typeface="Open Sans"/>
                <a:cs typeface="Open Sans"/>
              </a:rPr>
              <a:t>Advanced Electron Microscopy</a:t>
            </a:r>
          </a:p>
          <a:p>
            <a:pPr marL="514350" lvl="1" indent="0">
              <a:buNone/>
            </a:pPr>
            <a:r>
              <a:rPr lang="en-US" sz="1200" i="1">
                <a:solidFill>
                  <a:schemeClr val="tx1">
                    <a:lumMod val="50000"/>
                    <a:lumOff val="50000"/>
                  </a:schemeClr>
                </a:solidFill>
                <a:latin typeface="Open Sans"/>
                <a:ea typeface="Open Sans"/>
                <a:cs typeface="Open Sans"/>
              </a:rPr>
              <a:t>4 credits</a:t>
            </a:r>
          </a:p>
          <a:p>
            <a:pPr marL="513715" lvl="1" indent="-170815"/>
            <a:r>
              <a:rPr lang="en-US" sz="1600">
                <a:latin typeface="Open Sans"/>
                <a:ea typeface="Open Sans"/>
                <a:cs typeface="Open Sans"/>
              </a:rPr>
              <a:t>Advanced TEM Analysis </a:t>
            </a:r>
          </a:p>
          <a:p>
            <a:pPr marL="514350" lvl="1" indent="0">
              <a:buNone/>
            </a:pPr>
            <a:r>
              <a:rPr lang="en-US" sz="1200" i="1">
                <a:solidFill>
                  <a:schemeClr val="tx1">
                    <a:lumMod val="50000"/>
                    <a:lumOff val="50000"/>
                  </a:schemeClr>
                </a:solidFill>
                <a:latin typeface="Open Sans"/>
                <a:ea typeface="Open Sans"/>
                <a:cs typeface="Open Sans"/>
              </a:rPr>
              <a:t>4 credits</a:t>
            </a:r>
          </a:p>
          <a:p>
            <a:pPr marL="513715" lvl="1" indent="-170815"/>
            <a:r>
              <a:rPr lang="en-US" sz="1600">
                <a:latin typeface="Open Sans"/>
                <a:ea typeface="Open Sans"/>
                <a:cs typeface="Open Sans"/>
              </a:rPr>
              <a:t>Advanced Techniques in Surface Analysis </a:t>
            </a:r>
          </a:p>
          <a:p>
            <a:pPr marL="514350" lvl="1" indent="0">
              <a:buNone/>
            </a:pPr>
            <a:r>
              <a:rPr lang="en-US" sz="1200" i="1">
                <a:solidFill>
                  <a:schemeClr val="tx1">
                    <a:lumMod val="50000"/>
                    <a:lumOff val="50000"/>
                  </a:schemeClr>
                </a:solidFill>
                <a:latin typeface="Open Sans"/>
                <a:ea typeface="Open Sans"/>
                <a:cs typeface="Open Sans"/>
              </a:rPr>
              <a:t>4 credits</a:t>
            </a:r>
          </a:p>
          <a:p>
            <a:pPr marL="170815" indent="-170815"/>
            <a:r>
              <a:rPr lang="en-US" b="1">
                <a:latin typeface="Open Sans"/>
                <a:ea typeface="Open Sans"/>
                <a:cs typeface="Open Sans"/>
              </a:rPr>
              <a:t>Spring-Fall Terms:</a:t>
            </a:r>
            <a:endParaRPr lang="en-US" b="1"/>
          </a:p>
          <a:p>
            <a:pPr marL="513715" lvl="1" indent="-170815"/>
            <a:r>
              <a:rPr lang="en-US" sz="1600">
                <a:latin typeface="Open Sans"/>
                <a:ea typeface="Open Sans"/>
                <a:cs typeface="Open Sans"/>
              </a:rPr>
              <a:t>Research Internship </a:t>
            </a:r>
          </a:p>
          <a:p>
            <a:pPr marL="514350" lvl="1" indent="0">
              <a:buNone/>
            </a:pPr>
            <a:r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  <a:latin typeface="Open Sans"/>
                <a:ea typeface="Open Sans"/>
                <a:cs typeface="Open Sans"/>
              </a:rPr>
              <a:t>8-10 credits/quarter</a:t>
            </a:r>
            <a:endParaRPr lang="en-US" sz="1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E55E95-31D9-4611-A82A-47844BBEBE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Open Sans"/>
                <a:ea typeface="Open Sans"/>
                <a:cs typeface="Open Sans"/>
              </a:rPr>
              <a:t>Course Schedule</a:t>
            </a:r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5507E5-9D98-49A3-AE19-119B199F5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>
            <a:spAutoFit/>
          </a:bodyPr>
          <a:lstStyle/>
          <a:p>
            <a:r>
              <a:rPr lang="en-US">
                <a:latin typeface="Open Sans"/>
                <a:ea typeface="Open Sans"/>
                <a:cs typeface="Open Sans"/>
              </a:rPr>
              <a:t>Program Overview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6538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AD25C2-826A-461A-8CEE-FBA761C491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Complete classes with analytical experts</a:t>
            </a:r>
          </a:p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AE4C4E5-5C89-4E1B-8CC6-11BE93447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Coursework Overview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F94BE3-A07D-4D64-ADA3-AAE2F367F856}"/>
              </a:ext>
            </a:extLst>
          </p:cNvPr>
          <p:cNvSpPr/>
          <p:nvPr/>
        </p:nvSpPr>
        <p:spPr>
          <a:xfrm>
            <a:off x="4119304" y="3009656"/>
            <a:ext cx="1677650" cy="71173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70F187B-30E9-4C69-9EE2-681B2940F7A5}"/>
              </a:ext>
            </a:extLst>
          </p:cNvPr>
          <p:cNvGrpSpPr/>
          <p:nvPr/>
        </p:nvGrpSpPr>
        <p:grpSpPr>
          <a:xfrm>
            <a:off x="1505922" y="1074644"/>
            <a:ext cx="6444607" cy="1767589"/>
            <a:chOff x="1638947" y="1202761"/>
            <a:chExt cx="6444607" cy="1767589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0527545-3F64-4D6E-85E7-84ED1BD2CAAB}"/>
                </a:ext>
              </a:extLst>
            </p:cNvPr>
            <p:cNvSpPr txBox="1"/>
            <p:nvPr/>
          </p:nvSpPr>
          <p:spPr>
            <a:xfrm>
              <a:off x="1638947" y="2447130"/>
              <a:ext cx="154120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Surface Sciences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EE54768-6B70-4552-BCAF-48C014567AF5}"/>
                </a:ext>
              </a:extLst>
            </p:cNvPr>
            <p:cNvSpPr txBox="1"/>
            <p:nvPr/>
          </p:nvSpPr>
          <p:spPr>
            <a:xfrm>
              <a:off x="4018019" y="2447130"/>
              <a:ext cx="13710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Electron Microprobe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863E568-F81B-45F1-B441-26D174281125}"/>
                </a:ext>
              </a:extLst>
            </p:cNvPr>
            <p:cNvSpPr txBox="1"/>
            <p:nvPr/>
          </p:nvSpPr>
          <p:spPr>
            <a:xfrm>
              <a:off x="5905594" y="2447130"/>
              <a:ext cx="21779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Transmission Electron Microscope</a:t>
              </a:r>
            </a:p>
          </p:txBody>
        </p:sp>
        <p:pic>
          <p:nvPicPr>
            <p:cNvPr id="10" name="Picture 9" descr="A close-up of a person smiling&#10;&#10;Description automatically generated">
              <a:extLst>
                <a:ext uri="{FF2B5EF4-FFF2-40B4-BE49-F238E27FC236}">
                  <a16:creationId xmlns:a16="http://schemas.microsoft.com/office/drawing/2014/main" id="{67440858-E175-4D6B-A8AE-1106E3897B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74120" y="1205810"/>
              <a:ext cx="1261981" cy="1237595"/>
            </a:xfrm>
            <a:prstGeom prst="rect">
              <a:avLst/>
            </a:prstGeom>
          </p:spPr>
        </p:pic>
        <p:pic>
          <p:nvPicPr>
            <p:cNvPr id="11" name="Picture 10" descr="A person smiling for the picture&#10;&#10;Description automatically generated with medium confidence">
              <a:extLst>
                <a:ext uri="{FF2B5EF4-FFF2-40B4-BE49-F238E27FC236}">
                  <a16:creationId xmlns:a16="http://schemas.microsoft.com/office/drawing/2014/main" id="{4DE7E1D0-5C77-4834-BE95-2889FCBEEF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78825" y="1202761"/>
              <a:ext cx="1231499" cy="1243692"/>
            </a:xfrm>
            <a:prstGeom prst="rect">
              <a:avLst/>
            </a:prstGeom>
          </p:spPr>
        </p:pic>
        <p:pic>
          <p:nvPicPr>
            <p:cNvPr id="12" name="Picture 11" descr="A picture containing person, older&#10;&#10;Description automatically generated">
              <a:extLst>
                <a:ext uri="{FF2B5EF4-FFF2-40B4-BE49-F238E27FC236}">
                  <a16:creationId xmlns:a16="http://schemas.microsoft.com/office/drawing/2014/main" id="{415DA8E7-71BE-4FE2-B31F-7DC2433738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87704" y="1202761"/>
              <a:ext cx="1243692" cy="1243692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9D49E4F-C8C8-43E6-9136-B632AF124316}"/>
              </a:ext>
            </a:extLst>
          </p:cNvPr>
          <p:cNvGrpSpPr/>
          <p:nvPr/>
        </p:nvGrpSpPr>
        <p:grpSpPr>
          <a:xfrm>
            <a:off x="306973" y="2656554"/>
            <a:ext cx="8671827" cy="1764713"/>
            <a:chOff x="429022" y="2687920"/>
            <a:chExt cx="8671827" cy="1764713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1A762DC-8344-48E9-B7F1-2DBCC5080761}"/>
                </a:ext>
              </a:extLst>
            </p:cNvPr>
            <p:cNvSpPr txBox="1"/>
            <p:nvPr/>
          </p:nvSpPr>
          <p:spPr>
            <a:xfrm>
              <a:off x="429022" y="3929413"/>
              <a:ext cx="15532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Focused Ion Beam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7EA06FA-7F18-4DCE-8DA1-E2BB72C40EFB}"/>
                </a:ext>
              </a:extLst>
            </p:cNvPr>
            <p:cNvSpPr txBox="1"/>
            <p:nvPr/>
          </p:nvSpPr>
          <p:spPr>
            <a:xfrm>
              <a:off x="2348197" y="3929413"/>
              <a:ext cx="23667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Scanning Electron Microscope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EA49314-A773-48E1-9FFE-6908E55B994D}"/>
                </a:ext>
              </a:extLst>
            </p:cNvPr>
            <p:cNvSpPr txBox="1"/>
            <p:nvPr/>
          </p:nvSpPr>
          <p:spPr>
            <a:xfrm>
              <a:off x="4755336" y="3929413"/>
              <a:ext cx="23005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Electronics and Vacuum Science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148774B-3697-4144-91F7-386410ADD2BA}"/>
                </a:ext>
              </a:extLst>
            </p:cNvPr>
            <p:cNvSpPr txBox="1"/>
            <p:nvPr/>
          </p:nvSpPr>
          <p:spPr>
            <a:xfrm>
              <a:off x="7280926" y="3929413"/>
              <a:ext cx="181992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Nuclear Magnetic Resonance</a:t>
              </a:r>
            </a:p>
          </p:txBody>
        </p:sp>
        <p:pic>
          <p:nvPicPr>
            <p:cNvPr id="9" name="Picture 8" descr="A person smiling for the camera&#10;&#10;Description automatically generated with medium confidence">
              <a:extLst>
                <a:ext uri="{FF2B5EF4-FFF2-40B4-BE49-F238E27FC236}">
                  <a16:creationId xmlns:a16="http://schemas.microsoft.com/office/drawing/2014/main" id="{32233546-9DB8-4B7D-811E-AB07E2A689D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9920" y="2690969"/>
              <a:ext cx="1231499" cy="1237595"/>
            </a:xfrm>
            <a:prstGeom prst="rect">
              <a:avLst/>
            </a:prstGeom>
          </p:spPr>
        </p:pic>
        <p:pic>
          <p:nvPicPr>
            <p:cNvPr id="25" name="Picture 24" descr="A person smiling for the picture&#10;&#10;Description automatically generated with medium confidence">
              <a:extLst>
                <a:ext uri="{FF2B5EF4-FFF2-40B4-BE49-F238E27FC236}">
                  <a16:creationId xmlns:a16="http://schemas.microsoft.com/office/drawing/2014/main" id="{12441FB9-3225-47C5-B4BD-6E0DB0FC53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15804" y="2687920"/>
              <a:ext cx="1231499" cy="1243692"/>
            </a:xfrm>
            <a:prstGeom prst="rect">
              <a:avLst/>
            </a:prstGeom>
          </p:spPr>
        </p:pic>
        <p:pic>
          <p:nvPicPr>
            <p:cNvPr id="26" name="Picture 1171" descr="A person wearing a white shirt and smiling at the camera&#10;&#10;Description generated with high confidence">
              <a:extLst>
                <a:ext uri="{FF2B5EF4-FFF2-40B4-BE49-F238E27FC236}">
                  <a16:creationId xmlns:a16="http://schemas.microsoft.com/office/drawing/2014/main" id="{5A962A6C-4D73-4E88-85BF-F89964708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1688" y="2690969"/>
              <a:ext cx="1237595" cy="1237595"/>
            </a:xfrm>
            <a:prstGeom prst="rect">
              <a:avLst/>
            </a:prstGeom>
          </p:spPr>
        </p:pic>
      </p:grpSp>
      <p:pic>
        <p:nvPicPr>
          <p:cNvPr id="2" name="Picture 4">
            <a:extLst>
              <a:ext uri="{FF2B5EF4-FFF2-40B4-BE49-F238E27FC236}">
                <a16:creationId xmlns:a16="http://schemas.microsoft.com/office/drawing/2014/main" id="{F7804555-C919-4D67-B813-DC1F377402C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380" t="5179" r="1621" b="18823"/>
          <a:stretch/>
        </p:blipFill>
        <p:spPr>
          <a:xfrm>
            <a:off x="7460581" y="2662758"/>
            <a:ext cx="1234440" cy="123444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172924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9A9240-04AF-4488-81CF-5CA3E9CD4B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Surface Analysis and Electron Microprobe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71B8FA4-FC63-40AA-A2E4-0CE83AEF3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Chemical Analysis Techniques</a:t>
            </a:r>
          </a:p>
        </p:txBody>
      </p:sp>
      <p:pic>
        <p:nvPicPr>
          <p:cNvPr id="6" name="Picture 5" descr="A picture containing person, older&#10;&#10;Description automatically generated">
            <a:extLst>
              <a:ext uri="{FF2B5EF4-FFF2-40B4-BE49-F238E27FC236}">
                <a16:creationId xmlns:a16="http://schemas.microsoft.com/office/drawing/2014/main" id="{3860A365-8AAC-41BC-B20D-1B3EBFDB4C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8351" y="1380744"/>
            <a:ext cx="914400" cy="914400"/>
          </a:xfrm>
          <a:prstGeom prst="rect">
            <a:avLst/>
          </a:prstGeom>
        </p:spPr>
      </p:pic>
      <p:pic>
        <p:nvPicPr>
          <p:cNvPr id="7" name="Picture 6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9BCA5CF8-C060-4739-B551-F76464B7F2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8601" y="1380744"/>
            <a:ext cx="932418" cy="914400"/>
          </a:xfrm>
          <a:prstGeom prst="rect">
            <a:avLst/>
          </a:prstGeom>
        </p:spPr>
      </p:pic>
      <p:pic>
        <p:nvPicPr>
          <p:cNvPr id="11" name="Picture 1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8182B5E-BA3F-4F25-9F3F-3CDB26E640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7153468" y="2329930"/>
            <a:ext cx="1818855" cy="1534205"/>
          </a:xfrm>
        </p:spPr>
      </p:pic>
      <p:sp>
        <p:nvSpPr>
          <p:cNvPr id="3" name="TextBox 4">
            <a:extLst>
              <a:ext uri="{FF2B5EF4-FFF2-40B4-BE49-F238E27FC236}">
                <a16:creationId xmlns:a16="http://schemas.microsoft.com/office/drawing/2014/main" id="{4F9DF972-A6F7-4A8E-AD2A-4B7314177D0B}"/>
              </a:ext>
            </a:extLst>
          </p:cNvPr>
          <p:cNvSpPr txBox="1"/>
          <p:nvPr/>
        </p:nvSpPr>
        <p:spPr>
          <a:xfrm>
            <a:off x="4633124" y="1748249"/>
            <a:ext cx="2725097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  <a:latin typeface="Open Sans"/>
                <a:ea typeface="Open Sans"/>
                <a:cs typeface="Open Sans"/>
              </a:rPr>
              <a:t>Trace Ti profile in quartz</a:t>
            </a:r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F3D0BBC-6FFB-4BD7-8DAB-4C00AAE4E2B4}"/>
              </a:ext>
            </a:extLst>
          </p:cNvPr>
          <p:cNvGrpSpPr/>
          <p:nvPr/>
        </p:nvGrpSpPr>
        <p:grpSpPr>
          <a:xfrm>
            <a:off x="4573487" y="1007783"/>
            <a:ext cx="2854309" cy="781974"/>
            <a:chOff x="4449248" y="4014370"/>
            <a:chExt cx="2854309" cy="781974"/>
          </a:xfrm>
        </p:grpSpPr>
        <p:pic>
          <p:nvPicPr>
            <p:cNvPr id="19" name="Picture 19">
              <a:extLst>
                <a:ext uri="{FF2B5EF4-FFF2-40B4-BE49-F238E27FC236}">
                  <a16:creationId xmlns:a16="http://schemas.microsoft.com/office/drawing/2014/main" id="{47CDB560-0792-4E4A-A57F-DBD37E8DF0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02426" y="4016538"/>
              <a:ext cx="2743200" cy="748145"/>
            </a:xfrm>
            <a:prstGeom prst="rect">
              <a:avLst/>
            </a:prstGeom>
          </p:spPr>
        </p:pic>
        <p:sp>
          <p:nvSpPr>
            <p:cNvPr id="14" name="TextBox 4">
              <a:extLst>
                <a:ext uri="{FF2B5EF4-FFF2-40B4-BE49-F238E27FC236}">
                  <a16:creationId xmlns:a16="http://schemas.microsoft.com/office/drawing/2014/main" id="{6720BCCF-3D88-4365-AD93-A5B671D6E927}"/>
                </a:ext>
              </a:extLst>
            </p:cNvPr>
            <p:cNvSpPr txBox="1"/>
            <p:nvPr/>
          </p:nvSpPr>
          <p:spPr>
            <a:xfrm>
              <a:off x="4454218" y="4014371"/>
              <a:ext cx="1433012" cy="24622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00" b="1">
                  <a:solidFill>
                    <a:srgbClr val="FFFFFF"/>
                  </a:solidFill>
                  <a:latin typeface="Open Sans"/>
                  <a:ea typeface="Open Sans"/>
                  <a:cs typeface="Open Sans"/>
                </a:rPr>
                <a:t>Quartz (SiO</a:t>
              </a:r>
              <a:r>
                <a:rPr lang="en-US" sz="1000" b="1" baseline="-25000">
                  <a:solidFill>
                    <a:srgbClr val="FFFFFF"/>
                  </a:solidFill>
                  <a:latin typeface="Open Sans"/>
                  <a:ea typeface="Open Sans"/>
                  <a:cs typeface="Open Sans"/>
                </a:rPr>
                <a:t>2</a:t>
              </a:r>
              <a:r>
                <a:rPr lang="en-US" sz="1000" b="1">
                  <a:solidFill>
                    <a:srgbClr val="FFFFFF"/>
                  </a:solidFill>
                  <a:latin typeface="Open Sans"/>
                  <a:ea typeface="Open Sans"/>
                  <a:cs typeface="Open Sans"/>
                </a:rPr>
                <a:t>)</a:t>
              </a:r>
              <a:endParaRPr lang="en-US" sz="1000" b="1">
                <a:solidFill>
                  <a:srgbClr val="FFFFFF"/>
                </a:solidFill>
              </a:endParaRPr>
            </a:p>
          </p:txBody>
        </p:sp>
        <p:sp>
          <p:nvSpPr>
            <p:cNvPr id="15" name="TextBox 4">
              <a:extLst>
                <a:ext uri="{FF2B5EF4-FFF2-40B4-BE49-F238E27FC236}">
                  <a16:creationId xmlns:a16="http://schemas.microsoft.com/office/drawing/2014/main" id="{7DB55615-BB88-40D5-A2EB-E06CAC83A202}"/>
                </a:ext>
              </a:extLst>
            </p:cNvPr>
            <p:cNvSpPr txBox="1"/>
            <p:nvPr/>
          </p:nvSpPr>
          <p:spPr>
            <a:xfrm>
              <a:off x="6258171" y="4014370"/>
              <a:ext cx="1045386" cy="24622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1000" b="1">
                  <a:solidFill>
                    <a:srgbClr val="FFFFFF"/>
                  </a:solidFill>
                  <a:latin typeface="Open Sans"/>
                  <a:ea typeface="Open Sans"/>
                  <a:cs typeface="Open Sans"/>
                </a:rPr>
                <a:t>Rutile (TiO</a:t>
              </a:r>
              <a:r>
                <a:rPr lang="en-US" sz="1000" b="1" baseline="-25000">
                  <a:solidFill>
                    <a:srgbClr val="FFFFFF"/>
                  </a:solidFill>
                  <a:latin typeface="Open Sans"/>
                  <a:ea typeface="Open Sans"/>
                  <a:cs typeface="Open Sans"/>
                </a:rPr>
                <a:t>2</a:t>
              </a:r>
              <a:r>
                <a:rPr lang="en-US" sz="1000" b="1">
                  <a:solidFill>
                    <a:srgbClr val="FFFFFF"/>
                  </a:solidFill>
                  <a:latin typeface="Open Sans"/>
                  <a:ea typeface="Open Sans"/>
                  <a:cs typeface="Open Sans"/>
                </a:rPr>
                <a:t>)</a:t>
              </a:r>
              <a:endParaRPr lang="en-US" sz="1000" b="1">
                <a:solidFill>
                  <a:srgbClr val="FFFFFF"/>
                </a:solidFill>
              </a:endParaRPr>
            </a:p>
          </p:txBody>
        </p:sp>
        <p:sp>
          <p:nvSpPr>
            <p:cNvPr id="17" name="TextBox 4">
              <a:extLst>
                <a:ext uri="{FF2B5EF4-FFF2-40B4-BE49-F238E27FC236}">
                  <a16:creationId xmlns:a16="http://schemas.microsoft.com/office/drawing/2014/main" id="{40DEE41E-0E8C-40ED-A3DF-FD2C97EC29F1}"/>
                </a:ext>
              </a:extLst>
            </p:cNvPr>
            <p:cNvSpPr txBox="1"/>
            <p:nvPr/>
          </p:nvSpPr>
          <p:spPr>
            <a:xfrm>
              <a:off x="6571253" y="4481509"/>
              <a:ext cx="652791" cy="21544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800">
                  <a:solidFill>
                    <a:srgbClr val="FFFFFF"/>
                  </a:solidFill>
                  <a:latin typeface="Open Sans"/>
                  <a:ea typeface="Open Sans"/>
                  <a:cs typeface="Open Sans"/>
                </a:rPr>
                <a:t>50µm</a:t>
              </a:r>
              <a:endParaRPr lang="en-US" sz="800"/>
            </a:p>
          </p:txBody>
        </p:sp>
        <p:sp>
          <p:nvSpPr>
            <p:cNvPr id="18" name="TextBox 4">
              <a:extLst>
                <a:ext uri="{FF2B5EF4-FFF2-40B4-BE49-F238E27FC236}">
                  <a16:creationId xmlns:a16="http://schemas.microsoft.com/office/drawing/2014/main" id="{F8355C4E-3BCA-4061-A8E9-960BCA358F5F}"/>
                </a:ext>
              </a:extLst>
            </p:cNvPr>
            <p:cNvSpPr txBox="1"/>
            <p:nvPr/>
          </p:nvSpPr>
          <p:spPr>
            <a:xfrm>
              <a:off x="4449248" y="4580900"/>
              <a:ext cx="1080173" cy="21544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800" i="1">
                  <a:solidFill>
                    <a:srgbClr val="FFFFFF"/>
                  </a:solidFill>
                  <a:latin typeface="Open Sans"/>
                  <a:ea typeface="Open Sans"/>
                  <a:cs typeface="Open Sans"/>
                </a:rPr>
                <a:t>Watkins, UO</a:t>
              </a:r>
              <a:endParaRPr lang="en-US" i="1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A694B0F-EE03-43A2-B060-404FDA5F86C9}"/>
              </a:ext>
            </a:extLst>
          </p:cNvPr>
          <p:cNvGrpSpPr/>
          <p:nvPr/>
        </p:nvGrpSpPr>
        <p:grpSpPr>
          <a:xfrm>
            <a:off x="4785691" y="2072802"/>
            <a:ext cx="2236305" cy="2688755"/>
            <a:chOff x="4467639" y="1019254"/>
            <a:chExt cx="2236305" cy="2688755"/>
          </a:xfrm>
        </p:grpSpPr>
        <p:pic>
          <p:nvPicPr>
            <p:cNvPr id="16" name="Picture 16" descr="Chart&#10;&#10;Description automatically generated">
              <a:extLst>
                <a:ext uri="{FF2B5EF4-FFF2-40B4-BE49-F238E27FC236}">
                  <a16:creationId xmlns:a16="http://schemas.microsoft.com/office/drawing/2014/main" id="{5D95C9C2-4EED-46A1-AFF0-9399469FE96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67639" y="1019254"/>
              <a:ext cx="2236305" cy="2632884"/>
            </a:xfrm>
            <a:prstGeom prst="rect">
              <a:avLst/>
            </a:prstGeom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758E1AC2-3564-4B74-9AFC-6F235865123A}"/>
                </a:ext>
              </a:extLst>
            </p:cNvPr>
            <p:cNvGrpSpPr/>
            <p:nvPr/>
          </p:nvGrpSpPr>
          <p:grpSpPr>
            <a:xfrm>
              <a:off x="5501308" y="1632502"/>
              <a:ext cx="914400" cy="1177787"/>
              <a:chOff x="5560943" y="1915767"/>
              <a:chExt cx="914400" cy="1177787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3346B30-4733-45F7-96AA-C6DFF8910BF8}"/>
                  </a:ext>
                </a:extLst>
              </p:cNvPr>
              <p:cNvSpPr/>
              <p:nvPr/>
            </p:nvSpPr>
            <p:spPr>
              <a:xfrm>
                <a:off x="5560943" y="2179154"/>
                <a:ext cx="914400" cy="914400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 sz="800">
                    <a:latin typeface="Open Sans"/>
                    <a:ea typeface="Open Sans"/>
                    <a:cs typeface="Open Sans"/>
                  </a:rPr>
                  <a:t>Si Substrate</a:t>
                </a: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CFBA0FBD-D744-4746-90AE-747334D1541F}"/>
                  </a:ext>
                </a:extLst>
              </p:cNvPr>
              <p:cNvSpPr/>
              <p:nvPr/>
            </p:nvSpPr>
            <p:spPr>
              <a:xfrm>
                <a:off x="5560943" y="1915767"/>
                <a:ext cx="914400" cy="263387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 sz="800">
                    <a:latin typeface="Open Sans"/>
                    <a:ea typeface="Open Sans"/>
                    <a:cs typeface="Open Sans"/>
                  </a:rPr>
                  <a:t>Cr, Cu, Se, &amp; O Film</a:t>
                </a:r>
              </a:p>
            </p:txBody>
          </p:sp>
        </p:grpSp>
        <p:sp>
          <p:nvSpPr>
            <p:cNvPr id="21" name="TextBox 4">
              <a:extLst>
                <a:ext uri="{FF2B5EF4-FFF2-40B4-BE49-F238E27FC236}">
                  <a16:creationId xmlns:a16="http://schemas.microsoft.com/office/drawing/2014/main" id="{156FB14E-D25B-4CA1-AA64-14D30CE06403}"/>
                </a:ext>
              </a:extLst>
            </p:cNvPr>
            <p:cNvSpPr txBox="1"/>
            <p:nvPr/>
          </p:nvSpPr>
          <p:spPr>
            <a:xfrm>
              <a:off x="4503912" y="3492565"/>
              <a:ext cx="1080173" cy="21544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800" i="1">
                  <a:latin typeface="Open Sans"/>
                  <a:ea typeface="Open Sans"/>
                  <a:cs typeface="Open Sans"/>
                </a:rPr>
                <a:t>Esters</a:t>
              </a:r>
              <a:r>
                <a:rPr lang="en-US" sz="800" i="1">
                  <a:solidFill>
                    <a:srgbClr val="000000"/>
                  </a:solidFill>
                  <a:latin typeface="Open Sans"/>
                  <a:ea typeface="Open Sans"/>
                  <a:cs typeface="Open Sans"/>
                </a:rPr>
                <a:t>, Duke</a:t>
              </a:r>
              <a:r>
                <a:rPr lang="en-US" sz="800" i="1">
                  <a:solidFill>
                    <a:srgbClr val="FFFFFF"/>
                  </a:solidFill>
                  <a:latin typeface="Open Sans"/>
                  <a:ea typeface="Open Sans"/>
                  <a:cs typeface="Open Sans"/>
                </a:rPr>
                <a:t>UO</a:t>
              </a:r>
              <a:endParaRPr lang="en-US" i="1"/>
            </a:p>
          </p:txBody>
        </p:sp>
      </p:grpSp>
      <p:sp>
        <p:nvSpPr>
          <p:cNvPr id="22" name="TextBox 4">
            <a:extLst>
              <a:ext uri="{FF2B5EF4-FFF2-40B4-BE49-F238E27FC236}">
                <a16:creationId xmlns:a16="http://schemas.microsoft.com/office/drawing/2014/main" id="{A1A9E58E-0242-41DA-9760-E25EEA95A636}"/>
              </a:ext>
            </a:extLst>
          </p:cNvPr>
          <p:cNvSpPr txBox="1"/>
          <p:nvPr/>
        </p:nvSpPr>
        <p:spPr>
          <a:xfrm>
            <a:off x="4692757" y="4715079"/>
            <a:ext cx="2421955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  <a:latin typeface="Open Sans"/>
                <a:ea typeface="Open Sans"/>
                <a:cs typeface="Open Sans"/>
              </a:rPr>
              <a:t>Thin film composition measurements &amp; modeling</a:t>
            </a:r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3" name="TextBox 4">
            <a:extLst>
              <a:ext uri="{FF2B5EF4-FFF2-40B4-BE49-F238E27FC236}">
                <a16:creationId xmlns:a16="http://schemas.microsoft.com/office/drawing/2014/main" id="{1FB8F920-6C90-48D5-90C5-24170CCA48AC}"/>
              </a:ext>
            </a:extLst>
          </p:cNvPr>
          <p:cNvSpPr txBox="1"/>
          <p:nvPr/>
        </p:nvSpPr>
        <p:spPr>
          <a:xfrm>
            <a:off x="6968819" y="3830496"/>
            <a:ext cx="2148629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7F7F7F"/>
                </a:solidFill>
                <a:latin typeface="Open Sans"/>
                <a:ea typeface="Open Sans"/>
                <a:cs typeface="Open Sans"/>
              </a:rPr>
              <a:t>Feldspar grain growth pattern illuminated with Ca composition map</a:t>
            </a:r>
            <a:endParaRPr lang="en-US">
              <a:solidFill>
                <a:srgbClr val="7F7F7F"/>
              </a:solidFill>
              <a:latin typeface="Open Sans"/>
              <a:ea typeface="Open Sans"/>
              <a:cs typeface="Open Sans"/>
            </a:endParaRPr>
          </a:p>
        </p:txBody>
      </p:sp>
      <p:pic>
        <p:nvPicPr>
          <p:cNvPr id="12" name="Picture 12" descr="Diagram&#10;&#10;Description automatically generated">
            <a:extLst>
              <a:ext uri="{FF2B5EF4-FFF2-40B4-BE49-F238E27FC236}">
                <a16:creationId xmlns:a16="http://schemas.microsoft.com/office/drawing/2014/main" id="{0538CE75-E10B-43CB-9E3B-3D65EC46DB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366" y="1059735"/>
            <a:ext cx="2743200" cy="1551689"/>
          </a:xfrm>
          <a:prstGeom prst="rect">
            <a:avLst/>
          </a:prstGeom>
        </p:spPr>
      </p:pic>
      <p:pic>
        <p:nvPicPr>
          <p:cNvPr id="24" name="Picture 24" descr="Graphical user interface&#10;&#10;Description automatically generated">
            <a:extLst>
              <a:ext uri="{FF2B5EF4-FFF2-40B4-BE49-F238E27FC236}">
                <a16:creationId xmlns:a16="http://schemas.microsoft.com/office/drawing/2014/main" id="{C24E51F9-A421-4387-A919-B829B30BC8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3807" y="2677748"/>
            <a:ext cx="3624666" cy="2025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3986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A3F6ABE3-AE36-4B80-9C96-C76280D29D73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tretch>
            <a:fillRect/>
          </a:stretch>
        </p:blipFill>
        <p:spPr>
          <a:xfrm>
            <a:off x="787463" y="2860333"/>
            <a:ext cx="1701346" cy="2119332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9A9240-04AF-4488-81CF-5CA3E9CD4B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Transmission Electron and Scanning Electron Microscopes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71B8FA4-FC63-40AA-A2E4-0CE83AEF3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High Resolution Analysis</a:t>
            </a:r>
          </a:p>
        </p:txBody>
      </p:sp>
      <p:pic>
        <p:nvPicPr>
          <p:cNvPr id="8" name="Picture 7" descr="A person smiling for the picture&#10;&#10;Description automatically generated with medium confidence">
            <a:extLst>
              <a:ext uri="{FF2B5EF4-FFF2-40B4-BE49-F238E27FC236}">
                <a16:creationId xmlns:a16="http://schemas.microsoft.com/office/drawing/2014/main" id="{69271DE9-B48B-4957-AD01-517ABD6045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3237" y="90486"/>
            <a:ext cx="905435" cy="914400"/>
          </a:xfrm>
          <a:prstGeom prst="rect">
            <a:avLst/>
          </a:prstGeom>
        </p:spPr>
      </p:pic>
      <p:pic>
        <p:nvPicPr>
          <p:cNvPr id="9" name="Picture 8" descr="A person smiling for the picture&#10;&#10;Description automatically generated with medium confidence">
            <a:extLst>
              <a:ext uri="{FF2B5EF4-FFF2-40B4-BE49-F238E27FC236}">
                <a16:creationId xmlns:a16="http://schemas.microsoft.com/office/drawing/2014/main" id="{2CB9AE2A-EDCE-4E4B-A556-BE57F0E028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8279" y="1008084"/>
            <a:ext cx="905435" cy="914400"/>
          </a:xfrm>
          <a:prstGeom prst="rect">
            <a:avLst/>
          </a:prstGeom>
        </p:spPr>
      </p:pic>
      <p:pic>
        <p:nvPicPr>
          <p:cNvPr id="7" name="Picture 9" descr="A picture containing electronics, loudspeaker&#10;&#10;Description automatically generated">
            <a:extLst>
              <a:ext uri="{FF2B5EF4-FFF2-40B4-BE49-F238E27FC236}">
                <a16:creationId xmlns:a16="http://schemas.microsoft.com/office/drawing/2014/main" id="{9ECA146C-88FB-42FC-9BA8-0A95BAE00D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272" y="975685"/>
            <a:ext cx="2185724" cy="1870317"/>
          </a:xfrm>
          <a:prstGeom prst="rect">
            <a:avLst/>
          </a:prstGeom>
        </p:spPr>
      </p:pic>
      <p:pic>
        <p:nvPicPr>
          <p:cNvPr id="10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7E64F7C2-F13A-4DA3-AA38-C345652C08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3934" y="1495705"/>
            <a:ext cx="2087553" cy="2408038"/>
          </a:xfrm>
          <a:prstGeom prst="rect">
            <a:avLst/>
          </a:prstGeom>
        </p:spPr>
      </p:pic>
      <p:pic>
        <p:nvPicPr>
          <p:cNvPr id="2" name="Picture 2" descr="A picture containing row, lined, several, cooking&#10;&#10;Description automatically generated">
            <a:extLst>
              <a:ext uri="{FF2B5EF4-FFF2-40B4-BE49-F238E27FC236}">
                <a16:creationId xmlns:a16="http://schemas.microsoft.com/office/drawing/2014/main" id="{93281040-5AED-4AF5-91D7-6E5E6346FD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11765" y="2945231"/>
            <a:ext cx="2743200" cy="1945869"/>
          </a:xfrm>
          <a:prstGeom prst="rect">
            <a:avLst/>
          </a:prstGeom>
        </p:spPr>
      </p:pic>
      <p:pic>
        <p:nvPicPr>
          <p:cNvPr id="3" name="Picture 10">
            <a:extLst>
              <a:ext uri="{FF2B5EF4-FFF2-40B4-BE49-F238E27FC236}">
                <a16:creationId xmlns:a16="http://schemas.microsoft.com/office/drawing/2014/main" id="{3A21B9B0-65DA-45E5-91E1-DE53F7B6E0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34553" y="931997"/>
            <a:ext cx="2743200" cy="196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838482"/>
      </p:ext>
    </p:extLst>
  </p:cSld>
  <p:clrMapOvr>
    <a:masterClrMapping/>
  </p:clrMapOvr>
</p:sld>
</file>

<file path=ppt/theme/theme1.xml><?xml version="1.0" encoding="utf-8"?>
<a:theme xmlns:a="http://schemas.openxmlformats.org/drawingml/2006/main" name="Body of Pre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480008B8-68D9-9B41-AE14-F7A21B25F86E}" vid="{E09485F3-38AF-6E4A-A6B3-CC531D6895C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Yellow Title</Template>
  <Application>Microsoft Office PowerPoint</Application>
  <PresentationFormat>On-screen Show (16:9)</PresentationFormat>
  <Slides>19</Slides>
  <Notes>4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Body of Presentation</vt:lpstr>
      <vt:lpstr>AMAC  Advanced Materials Analysis and Characterization Master’s Degree Program</vt:lpstr>
      <vt:lpstr>What is AMAC?</vt:lpstr>
      <vt:lpstr>Materials Characterization</vt:lpstr>
      <vt:lpstr>Program Overview</vt:lpstr>
      <vt:lpstr>Program Overview</vt:lpstr>
      <vt:lpstr>Program Overview</vt:lpstr>
      <vt:lpstr>Coursework Overview</vt:lpstr>
      <vt:lpstr>Chemical Analysis Techniques</vt:lpstr>
      <vt:lpstr>High Resolution Analysis</vt:lpstr>
      <vt:lpstr>Focused Ion Beam</vt:lpstr>
      <vt:lpstr>Nuclear Magnetic Resonance</vt:lpstr>
      <vt:lpstr>Electronics and Vacuum Science</vt:lpstr>
      <vt:lpstr>CAMCOR Facility</vt:lpstr>
      <vt:lpstr>Facility Highlights</vt:lpstr>
      <vt:lpstr>Welcome to Eugene!</vt:lpstr>
      <vt:lpstr>AMAC Alumni</vt:lpstr>
      <vt:lpstr>AMAC Alumni</vt:lpstr>
      <vt:lpstr>AMAC Alumni</vt:lpstr>
      <vt:lpstr>AMAC Master’s Degree Program   Apply Online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Center for Advanced Materials Characterization in ORegon</dc:title>
  <dc:creator>Nanette</dc:creator>
  <cp:revision>4</cp:revision>
  <dcterms:created xsi:type="dcterms:W3CDTF">2020-03-20T20:31:50Z</dcterms:created>
  <dcterms:modified xsi:type="dcterms:W3CDTF">2021-10-21T03:27:00Z</dcterms:modified>
</cp:coreProperties>
</file>